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62" r:id="rId2"/>
    <p:sldId id="265" r:id="rId3"/>
    <p:sldId id="260" r:id="rId4"/>
    <p:sldId id="271" r:id="rId5"/>
    <p:sldId id="267" r:id="rId6"/>
    <p:sldId id="277" r:id="rId7"/>
    <p:sldId id="276" r:id="rId8"/>
    <p:sldId id="275" r:id="rId9"/>
    <p:sldId id="292" r:id="rId10"/>
    <p:sldId id="293" r:id="rId11"/>
    <p:sldId id="294" r:id="rId12"/>
    <p:sldId id="280" r:id="rId13"/>
    <p:sldId id="283" r:id="rId14"/>
    <p:sldId id="272" r:id="rId15"/>
    <p:sldId id="281" r:id="rId16"/>
    <p:sldId id="270" r:id="rId17"/>
    <p:sldId id="284" r:id="rId18"/>
    <p:sldId id="285" r:id="rId19"/>
    <p:sldId id="278" r:id="rId20"/>
    <p:sldId id="286" r:id="rId21"/>
    <p:sldId id="287" r:id="rId22"/>
    <p:sldId id="288" r:id="rId23"/>
    <p:sldId id="289" r:id="rId24"/>
    <p:sldId id="295" r:id="rId25"/>
    <p:sldId id="279" r:id="rId26"/>
    <p:sldId id="291" r:id="rId27"/>
    <p:sldId id="290" r:id="rId28"/>
    <p:sldId id="261" r:id="rId29"/>
    <p:sldId id="263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0"/>
    <p:restoredTop sz="96197"/>
  </p:normalViewPr>
  <p:slideViewPr>
    <p:cSldViewPr snapToGrid="0" snapToObjects="1">
      <p:cViewPr varScale="1">
        <p:scale>
          <a:sx n="73" d="100"/>
          <a:sy n="73" d="100"/>
        </p:scale>
        <p:origin x="23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BF5DA-6F49-D448-8ADC-C243F33A48AA}" type="doc">
      <dgm:prSet loTypeId="urn:microsoft.com/office/officeart/2005/8/layout/equation1" loCatId="pyramid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E8E8DECC-D79D-A941-AEAC-9203517A70B6}">
      <dgm:prSet/>
      <dgm:spPr/>
      <dgm:t>
        <a:bodyPr/>
        <a:lstStyle/>
        <a:p>
          <a:r>
            <a:rPr lang="en-NO"/>
            <a:t>Recursion</a:t>
          </a:r>
        </a:p>
      </dgm:t>
    </dgm:pt>
    <dgm:pt modelId="{8B3A157A-BF8A-5045-A37F-1D606782531D}" type="parTrans" cxnId="{C5724BB2-E6FD-184B-9123-B678800DC63B}">
      <dgm:prSet/>
      <dgm:spPr/>
      <dgm:t>
        <a:bodyPr/>
        <a:lstStyle/>
        <a:p>
          <a:endParaRPr lang="en-GB"/>
        </a:p>
      </dgm:t>
    </dgm:pt>
    <dgm:pt modelId="{CFCD4A34-4833-4A48-94B5-C98C2C1404F9}" type="sibTrans" cxnId="{C5724BB2-E6FD-184B-9123-B678800DC63B}">
      <dgm:prSet/>
      <dgm:spPr/>
      <dgm:t>
        <a:bodyPr/>
        <a:lstStyle/>
        <a:p>
          <a:endParaRPr lang="en-GB"/>
        </a:p>
      </dgm:t>
    </dgm:pt>
    <dgm:pt modelId="{10EB9EFF-D538-8F43-9DD9-07F86095C1A3}">
      <dgm:prSet/>
      <dgm:spPr/>
      <dgm:t>
        <a:bodyPr/>
        <a:lstStyle/>
        <a:p>
          <a:r>
            <a:rPr lang="en-NO"/>
            <a:t>Iteration</a:t>
          </a:r>
        </a:p>
      </dgm:t>
    </dgm:pt>
    <dgm:pt modelId="{4594ECFC-0201-554B-8656-EDA7698E6CDF}" type="parTrans" cxnId="{110E05A9-45B5-2A4D-A945-CD254EA71EEF}">
      <dgm:prSet/>
      <dgm:spPr/>
      <dgm:t>
        <a:bodyPr/>
        <a:lstStyle/>
        <a:p>
          <a:endParaRPr lang="en-GB"/>
        </a:p>
      </dgm:t>
    </dgm:pt>
    <dgm:pt modelId="{CE463338-4DD7-9A48-9425-81F7200FC870}" type="sibTrans" cxnId="{110E05A9-45B5-2A4D-A945-CD254EA71EEF}">
      <dgm:prSet/>
      <dgm:spPr/>
      <dgm:t>
        <a:bodyPr/>
        <a:lstStyle/>
        <a:p>
          <a:endParaRPr lang="en-GB"/>
        </a:p>
      </dgm:t>
    </dgm:pt>
    <dgm:pt modelId="{02449296-A60B-AA4A-A8BC-6AEDC68DFCCF}" type="pres">
      <dgm:prSet presAssocID="{F19BF5DA-6F49-D448-8ADC-C243F33A48AA}" presName="linearFlow" presStyleCnt="0">
        <dgm:presLayoutVars>
          <dgm:dir/>
          <dgm:resizeHandles val="exact"/>
        </dgm:presLayoutVars>
      </dgm:prSet>
      <dgm:spPr/>
    </dgm:pt>
    <dgm:pt modelId="{13BC185F-0455-E940-8C59-AA2D89F7AF38}" type="pres">
      <dgm:prSet presAssocID="{E8E8DECC-D79D-A941-AEAC-9203517A70B6}" presName="node" presStyleLbl="node1" presStyleIdx="0" presStyleCnt="2">
        <dgm:presLayoutVars>
          <dgm:bulletEnabled val="1"/>
        </dgm:presLayoutVars>
      </dgm:prSet>
      <dgm:spPr/>
    </dgm:pt>
    <dgm:pt modelId="{99E19564-7B46-784D-968C-DC3E45279241}" type="pres">
      <dgm:prSet presAssocID="{CFCD4A34-4833-4A48-94B5-C98C2C1404F9}" presName="spacerL" presStyleCnt="0"/>
      <dgm:spPr/>
    </dgm:pt>
    <dgm:pt modelId="{AF8F4579-47D4-9643-B192-0B523DF03C5C}" type="pres">
      <dgm:prSet presAssocID="{CFCD4A34-4833-4A48-94B5-C98C2C1404F9}" presName="sibTrans" presStyleLbl="sibTrans2D1" presStyleIdx="0" presStyleCnt="1"/>
      <dgm:spPr/>
    </dgm:pt>
    <dgm:pt modelId="{85D7E976-3337-9B4F-9387-34A3BD052477}" type="pres">
      <dgm:prSet presAssocID="{CFCD4A34-4833-4A48-94B5-C98C2C1404F9}" presName="spacerR" presStyleCnt="0"/>
      <dgm:spPr/>
    </dgm:pt>
    <dgm:pt modelId="{AD14C49E-C73C-2E4F-8DA6-40F642B9E359}" type="pres">
      <dgm:prSet presAssocID="{10EB9EFF-D538-8F43-9DD9-07F86095C1A3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15C02-6272-A041-BB20-A70A116238FB}" type="presOf" srcId="{10EB9EFF-D538-8F43-9DD9-07F86095C1A3}" destId="{AD14C49E-C73C-2E4F-8DA6-40F642B9E359}" srcOrd="0" destOrd="0" presId="urn:microsoft.com/office/officeart/2005/8/layout/equation1"/>
    <dgm:cxn modelId="{8773A167-CEDB-584A-989F-BBFFC8CD57CA}" type="presOf" srcId="{CFCD4A34-4833-4A48-94B5-C98C2C1404F9}" destId="{AF8F4579-47D4-9643-B192-0B523DF03C5C}" srcOrd="0" destOrd="0" presId="urn:microsoft.com/office/officeart/2005/8/layout/equation1"/>
    <dgm:cxn modelId="{2E5E8F6E-FCDE-0742-B048-1EBD9A806604}" type="presOf" srcId="{E8E8DECC-D79D-A941-AEAC-9203517A70B6}" destId="{13BC185F-0455-E940-8C59-AA2D89F7AF38}" srcOrd="0" destOrd="0" presId="urn:microsoft.com/office/officeart/2005/8/layout/equation1"/>
    <dgm:cxn modelId="{110E05A9-45B5-2A4D-A945-CD254EA71EEF}" srcId="{F19BF5DA-6F49-D448-8ADC-C243F33A48AA}" destId="{10EB9EFF-D538-8F43-9DD9-07F86095C1A3}" srcOrd="1" destOrd="0" parTransId="{4594ECFC-0201-554B-8656-EDA7698E6CDF}" sibTransId="{CE463338-4DD7-9A48-9425-81F7200FC870}"/>
    <dgm:cxn modelId="{C5724BB2-E6FD-184B-9123-B678800DC63B}" srcId="{F19BF5DA-6F49-D448-8ADC-C243F33A48AA}" destId="{E8E8DECC-D79D-A941-AEAC-9203517A70B6}" srcOrd="0" destOrd="0" parTransId="{8B3A157A-BF8A-5045-A37F-1D606782531D}" sibTransId="{CFCD4A34-4833-4A48-94B5-C98C2C1404F9}"/>
    <dgm:cxn modelId="{481ABDB8-E3D7-844E-BAEC-BAF6EFF38A69}" type="presOf" srcId="{F19BF5DA-6F49-D448-8ADC-C243F33A48AA}" destId="{02449296-A60B-AA4A-A8BC-6AEDC68DFCCF}" srcOrd="0" destOrd="0" presId="urn:microsoft.com/office/officeart/2005/8/layout/equation1"/>
    <dgm:cxn modelId="{EDCF381D-7248-2E48-9B6A-76D8F9E72277}" type="presParOf" srcId="{02449296-A60B-AA4A-A8BC-6AEDC68DFCCF}" destId="{13BC185F-0455-E940-8C59-AA2D89F7AF38}" srcOrd="0" destOrd="0" presId="urn:microsoft.com/office/officeart/2005/8/layout/equation1"/>
    <dgm:cxn modelId="{12932169-D778-A044-B6A0-64E453C1A73F}" type="presParOf" srcId="{02449296-A60B-AA4A-A8BC-6AEDC68DFCCF}" destId="{99E19564-7B46-784D-968C-DC3E45279241}" srcOrd="1" destOrd="0" presId="urn:microsoft.com/office/officeart/2005/8/layout/equation1"/>
    <dgm:cxn modelId="{9019DA9F-F57E-3E40-A1FC-89A796333D5A}" type="presParOf" srcId="{02449296-A60B-AA4A-A8BC-6AEDC68DFCCF}" destId="{AF8F4579-47D4-9643-B192-0B523DF03C5C}" srcOrd="2" destOrd="0" presId="urn:microsoft.com/office/officeart/2005/8/layout/equation1"/>
    <dgm:cxn modelId="{BA44C608-658D-5F4D-BA40-C81B46F1EC65}" type="presParOf" srcId="{02449296-A60B-AA4A-A8BC-6AEDC68DFCCF}" destId="{85D7E976-3337-9B4F-9387-34A3BD052477}" srcOrd="3" destOrd="0" presId="urn:microsoft.com/office/officeart/2005/8/layout/equation1"/>
    <dgm:cxn modelId="{52E253DA-7BFA-E448-BE45-A0E672E7FBE3}" type="presParOf" srcId="{02449296-A60B-AA4A-A8BC-6AEDC68DFCCF}" destId="{AD14C49E-C73C-2E4F-8DA6-40F642B9E35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185F-0455-E940-8C59-AA2D89F7AF38}">
      <dsp:nvSpPr>
        <dsp:cNvPr id="0" name=""/>
        <dsp:cNvSpPr/>
      </dsp:nvSpPr>
      <dsp:spPr>
        <a:xfrm>
          <a:off x="5569" y="260474"/>
          <a:ext cx="3830389" cy="38303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Recursion</a:t>
          </a:r>
        </a:p>
      </dsp:txBody>
      <dsp:txXfrm>
        <a:off x="566516" y="821421"/>
        <a:ext cx="2708495" cy="2708495"/>
      </dsp:txXfrm>
    </dsp:sp>
    <dsp:sp modelId="{AF8F4579-47D4-9643-B192-0B523DF03C5C}">
      <dsp:nvSpPr>
        <dsp:cNvPr id="0" name=""/>
        <dsp:cNvSpPr/>
      </dsp:nvSpPr>
      <dsp:spPr>
        <a:xfrm>
          <a:off x="4146987" y="1064856"/>
          <a:ext cx="2221625" cy="2221625"/>
        </a:xfrm>
        <a:prstGeom prst="mathEqual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4441463" y="1522511"/>
        <a:ext cx="1632673" cy="1306315"/>
      </dsp:txXfrm>
    </dsp:sp>
    <dsp:sp modelId="{AD14C49E-C73C-2E4F-8DA6-40F642B9E359}">
      <dsp:nvSpPr>
        <dsp:cNvPr id="0" name=""/>
        <dsp:cNvSpPr/>
      </dsp:nvSpPr>
      <dsp:spPr>
        <a:xfrm>
          <a:off x="6679640" y="260474"/>
          <a:ext cx="3830389" cy="38303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Iteration</a:t>
          </a:r>
        </a:p>
      </dsp:txBody>
      <dsp:txXfrm>
        <a:off x="7240587" y="821421"/>
        <a:ext cx="2708495" cy="270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17/09/2023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garet_jaszowska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ourdough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The snake is biting its own tail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Recursion / Lecture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3EA9A-001F-51E5-FB4C-C39EC18D0520}"/>
              </a:ext>
            </a:extLst>
          </p:cNvPr>
          <p:cNvSpPr txBox="1"/>
          <p:nvPr/>
        </p:nvSpPr>
        <p:spPr>
          <a:xfrm>
            <a:off x="8095488" y="5002300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Go to </a:t>
            </a:r>
            <a:r>
              <a:rPr lang="en-GB" b="1" i="0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www.menti.com</a:t>
            </a: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 and </a:t>
            </a:r>
            <a:b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</a:b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use the code </a:t>
            </a:r>
            <a:r>
              <a:rPr lang="en-GB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4831 7794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C8B-0EEC-CDE2-56EA-8AB62EA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Lists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Data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82489-C659-41EB-8BA3-D94A3F4A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E285E-38B9-A20C-F4CF-5B6350555F26}"/>
              </a:ext>
            </a:extLst>
          </p:cNvPr>
          <p:cNvSpPr txBox="1"/>
          <p:nvPr/>
        </p:nvSpPr>
        <p:spPr>
          <a:xfrm>
            <a:off x="8088129" y="1635099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Lists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2E160-B009-705D-20F5-FB13495FC115}"/>
              </a:ext>
            </a:extLst>
          </p:cNvPr>
          <p:cNvSpPr/>
          <p:nvPr/>
        </p:nvSpPr>
        <p:spPr>
          <a:xfrm>
            <a:off x="8283201" y="2620931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C6A4CA-64F5-C1E4-E313-E2150C3115EA}"/>
              </a:ext>
            </a:extLst>
          </p:cNvPr>
          <p:cNvSpPr/>
          <p:nvPr/>
        </p:nvSpPr>
        <p:spPr>
          <a:xfrm>
            <a:off x="8295393" y="3367691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9FDEE2-824D-4DEC-BED8-202C9A32F37C}"/>
              </a:ext>
            </a:extLst>
          </p:cNvPr>
          <p:cNvSpPr/>
          <p:nvPr/>
        </p:nvSpPr>
        <p:spPr>
          <a:xfrm>
            <a:off x="8283201" y="41215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3861A9-1C0B-CC29-138C-6547D7B0BE87}"/>
              </a:ext>
            </a:extLst>
          </p:cNvPr>
          <p:cNvSpPr/>
          <p:nvPr/>
        </p:nvSpPr>
        <p:spPr>
          <a:xfrm>
            <a:off x="8295393" y="486828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77C99-0EE2-8524-35EB-EE54F00491B7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8502091" y="3058711"/>
            <a:ext cx="12192" cy="308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1BFEB-8D56-B581-9A0B-DCBC672AFA4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8502091" y="3805471"/>
            <a:ext cx="12192" cy="316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93CED-5225-3A01-0467-49A09DED47EF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8502091" y="4559303"/>
            <a:ext cx="12192" cy="308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0063B8-E982-EE67-7227-0B1A1CAE07F3}"/>
              </a:ext>
            </a:extLst>
          </p:cNvPr>
          <p:cNvSpPr/>
          <p:nvPr/>
        </p:nvSpPr>
        <p:spPr>
          <a:xfrm>
            <a:off x="7946910" y="4638618"/>
            <a:ext cx="1109472" cy="86297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E81040-3BDE-EFF8-EF20-47EF6E0194B4}"/>
              </a:ext>
            </a:extLst>
          </p:cNvPr>
          <p:cNvSpPr/>
          <p:nvPr/>
        </p:nvSpPr>
        <p:spPr>
          <a:xfrm>
            <a:off x="7728465" y="3965402"/>
            <a:ext cx="1632716" cy="17729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4252F-5599-FB82-53B7-668CA8F39C2D}"/>
              </a:ext>
            </a:extLst>
          </p:cNvPr>
          <p:cNvSpPr/>
          <p:nvPr/>
        </p:nvSpPr>
        <p:spPr>
          <a:xfrm>
            <a:off x="7479035" y="3220079"/>
            <a:ext cx="2296674" cy="27364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831932-6B1A-7CAB-EBEC-597EAFF2FC5A}"/>
              </a:ext>
            </a:extLst>
          </p:cNvPr>
          <p:cNvSpPr/>
          <p:nvPr/>
        </p:nvSpPr>
        <p:spPr>
          <a:xfrm>
            <a:off x="7253482" y="2404826"/>
            <a:ext cx="3009907" cy="37169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B7B1C8-BAB3-BF0C-2F39-C7AEC158139E}"/>
              </a:ext>
            </a:extLst>
          </p:cNvPr>
          <p:cNvSpPr txBox="1"/>
          <p:nvPr/>
        </p:nvSpPr>
        <p:spPr>
          <a:xfrm>
            <a:off x="1037369" y="2626476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List Data Type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2152A5A3-EE2B-141E-80DE-67E851E2778F}"/>
              </a:ext>
            </a:extLst>
          </p:cNvPr>
          <p:cNvSpPr txBox="1">
            <a:spLocks/>
          </p:cNvSpPr>
          <p:nvPr/>
        </p:nvSpPr>
        <p:spPr>
          <a:xfrm>
            <a:off x="1037369" y="3220079"/>
            <a:ext cx="407517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8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C8B-0EEC-CDE2-56EA-8AB62EA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Trees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Data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82489-C659-41EB-8BA3-D94A3F4A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BA7C19-9B6F-DCD2-9137-6E4EDC4C7492}"/>
              </a:ext>
            </a:extLst>
          </p:cNvPr>
          <p:cNvSpPr/>
          <p:nvPr/>
        </p:nvSpPr>
        <p:spPr>
          <a:xfrm>
            <a:off x="8419376" y="269443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C3A060-268A-94F7-4158-F1ABE3948B2A}"/>
              </a:ext>
            </a:extLst>
          </p:cNvPr>
          <p:cNvSpPr/>
          <p:nvPr/>
        </p:nvSpPr>
        <p:spPr>
          <a:xfrm>
            <a:off x="7602594" y="3441246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8F3965-6B3D-3D76-829E-ADCC02C41A0A}"/>
              </a:ext>
            </a:extLst>
          </p:cNvPr>
          <p:cNvSpPr/>
          <p:nvPr/>
        </p:nvSpPr>
        <p:spPr>
          <a:xfrm>
            <a:off x="9868011" y="3429000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2C3A1F-A77C-FA1B-F810-2853BAD846B7}"/>
              </a:ext>
            </a:extLst>
          </p:cNvPr>
          <p:cNvSpPr/>
          <p:nvPr/>
        </p:nvSpPr>
        <p:spPr>
          <a:xfrm>
            <a:off x="6868043" y="4327386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B57710-8C67-8F09-2F3A-6379EBB67985}"/>
              </a:ext>
            </a:extLst>
          </p:cNvPr>
          <p:cNvSpPr/>
          <p:nvPr/>
        </p:nvSpPr>
        <p:spPr>
          <a:xfrm>
            <a:off x="7596863" y="432493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E86B8C-883F-ACB6-36BA-D1E6A15D3C91}"/>
              </a:ext>
            </a:extLst>
          </p:cNvPr>
          <p:cNvSpPr/>
          <p:nvPr/>
        </p:nvSpPr>
        <p:spPr>
          <a:xfrm>
            <a:off x="8325683" y="4322307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64A7D1-686C-D3CA-92DD-44EE6C445794}"/>
              </a:ext>
            </a:extLst>
          </p:cNvPr>
          <p:cNvSpPr/>
          <p:nvPr/>
        </p:nvSpPr>
        <p:spPr>
          <a:xfrm>
            <a:off x="9157709" y="43340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EC97FB-648D-493E-FD21-4AC4A4C7D9B3}"/>
              </a:ext>
            </a:extLst>
          </p:cNvPr>
          <p:cNvSpPr/>
          <p:nvPr/>
        </p:nvSpPr>
        <p:spPr>
          <a:xfrm>
            <a:off x="10598697" y="43340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8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1FE5B0-F375-F19A-D6A2-B9DB73839A2E}"/>
              </a:ext>
            </a:extLst>
          </p:cNvPr>
          <p:cNvSpPr/>
          <p:nvPr/>
        </p:nvSpPr>
        <p:spPr>
          <a:xfrm>
            <a:off x="6862467" y="5157889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9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B5E24B-E151-DEE4-A0CB-832B9A4B33D3}"/>
              </a:ext>
            </a:extLst>
          </p:cNvPr>
          <p:cNvSpPr/>
          <p:nvPr/>
        </p:nvSpPr>
        <p:spPr>
          <a:xfrm>
            <a:off x="8353450" y="512959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E5E201-B2D2-B0AA-255C-1791774DB655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7976263" y="3068101"/>
            <a:ext cx="507224" cy="437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3D49A1-85D1-9647-F1CF-127F3AFD3489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>
          <a:xfrm>
            <a:off x="8793045" y="3068101"/>
            <a:ext cx="1139077" cy="425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A936C5-CF11-235D-C464-07000CDACF42}"/>
              </a:ext>
            </a:extLst>
          </p:cNvPr>
          <p:cNvCxnSpPr>
            <a:cxnSpLocks/>
            <a:stCxn id="28" idx="3"/>
            <a:endCxn id="30" idx="7"/>
          </p:cNvCxnSpPr>
          <p:nvPr/>
        </p:nvCxnSpPr>
        <p:spPr>
          <a:xfrm flipH="1">
            <a:off x="7241712" y="3814915"/>
            <a:ext cx="424993" cy="576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AFDBA7-318B-64EA-E754-E2028C4A1C71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7815753" y="3879026"/>
            <a:ext cx="5731" cy="445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72BE28-6969-0E19-C266-5C58FE95C5C8}"/>
              </a:ext>
            </a:extLst>
          </p:cNvPr>
          <p:cNvCxnSpPr>
            <a:cxnSpLocks/>
            <a:stCxn id="34" idx="4"/>
            <a:endCxn id="73" idx="0"/>
          </p:cNvCxnSpPr>
          <p:nvPr/>
        </p:nvCxnSpPr>
        <p:spPr>
          <a:xfrm>
            <a:off x="10817587" y="4771803"/>
            <a:ext cx="0" cy="369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30D341-AB15-F6F6-D58B-7D85E37A0E91}"/>
              </a:ext>
            </a:extLst>
          </p:cNvPr>
          <p:cNvCxnSpPr>
            <a:cxnSpLocks/>
            <a:stCxn id="31" idx="3"/>
            <a:endCxn id="35" idx="7"/>
          </p:cNvCxnSpPr>
          <p:nvPr/>
        </p:nvCxnSpPr>
        <p:spPr>
          <a:xfrm flipH="1">
            <a:off x="7236136" y="4698601"/>
            <a:ext cx="424838" cy="5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E46E3D-0EA8-CE8C-442E-3A395E230B88}"/>
              </a:ext>
            </a:extLst>
          </p:cNvPr>
          <p:cNvCxnSpPr>
            <a:cxnSpLocks/>
            <a:stCxn id="31" idx="5"/>
            <a:endCxn id="36" idx="1"/>
          </p:cNvCxnSpPr>
          <p:nvPr/>
        </p:nvCxnSpPr>
        <p:spPr>
          <a:xfrm>
            <a:off x="7970532" y="4698601"/>
            <a:ext cx="447029" cy="495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24CF182-F8D8-27BF-2F73-4339BE8D2FD8}"/>
              </a:ext>
            </a:extLst>
          </p:cNvPr>
          <p:cNvCxnSpPr>
            <a:cxnSpLocks/>
            <a:stCxn id="29" idx="3"/>
            <a:endCxn id="33" idx="7"/>
          </p:cNvCxnSpPr>
          <p:nvPr/>
        </p:nvCxnSpPr>
        <p:spPr>
          <a:xfrm flipH="1">
            <a:off x="9531378" y="3802669"/>
            <a:ext cx="400744" cy="595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0CDC22D-CB2F-DF9B-D9A7-72ED29BCA3C5}"/>
              </a:ext>
            </a:extLst>
          </p:cNvPr>
          <p:cNvCxnSpPr>
            <a:cxnSpLocks/>
            <a:stCxn id="29" idx="5"/>
            <a:endCxn id="34" idx="1"/>
          </p:cNvCxnSpPr>
          <p:nvPr/>
        </p:nvCxnSpPr>
        <p:spPr>
          <a:xfrm>
            <a:off x="10241680" y="3802669"/>
            <a:ext cx="421128" cy="595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596722F-94A9-2CD4-6775-6315E9336BF2}"/>
              </a:ext>
            </a:extLst>
          </p:cNvPr>
          <p:cNvSpPr/>
          <p:nvPr/>
        </p:nvSpPr>
        <p:spPr>
          <a:xfrm>
            <a:off x="10598697" y="514147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E8652C-C3BB-7169-E9EB-619E5974918B}"/>
              </a:ext>
            </a:extLst>
          </p:cNvPr>
          <p:cNvCxnSpPr>
            <a:cxnSpLocks/>
            <a:stCxn id="28" idx="5"/>
            <a:endCxn id="32" idx="0"/>
          </p:cNvCxnSpPr>
          <p:nvPr/>
        </p:nvCxnSpPr>
        <p:spPr>
          <a:xfrm>
            <a:off x="7976263" y="3814915"/>
            <a:ext cx="568310" cy="507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AD6FE83C-7038-5DCB-6409-9740FD0FE30C}"/>
              </a:ext>
            </a:extLst>
          </p:cNvPr>
          <p:cNvSpPr/>
          <p:nvPr/>
        </p:nvSpPr>
        <p:spPr>
          <a:xfrm>
            <a:off x="10234866" y="4153480"/>
            <a:ext cx="1109472" cy="16377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42DC8D-E9CD-EED6-389C-84AC9F798C96}"/>
              </a:ext>
            </a:extLst>
          </p:cNvPr>
          <p:cNvSpPr/>
          <p:nvPr/>
        </p:nvSpPr>
        <p:spPr>
          <a:xfrm>
            <a:off x="9048772" y="3259590"/>
            <a:ext cx="2466469" cy="2645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1610A0-8935-0810-D835-EF63B65883DF}"/>
              </a:ext>
            </a:extLst>
          </p:cNvPr>
          <p:cNvSpPr/>
          <p:nvPr/>
        </p:nvSpPr>
        <p:spPr>
          <a:xfrm>
            <a:off x="6664271" y="3280673"/>
            <a:ext cx="2213125" cy="2645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D9D97EB-A5DF-BD2B-7C4C-53E072EDB882}"/>
              </a:ext>
            </a:extLst>
          </p:cNvPr>
          <p:cNvSpPr/>
          <p:nvPr/>
        </p:nvSpPr>
        <p:spPr>
          <a:xfrm>
            <a:off x="6461559" y="2557221"/>
            <a:ext cx="5317153" cy="35977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D670005-028B-300D-719B-28C713CE9EF6}"/>
              </a:ext>
            </a:extLst>
          </p:cNvPr>
          <p:cNvSpPr txBox="1">
            <a:spLocks/>
          </p:cNvSpPr>
          <p:nvPr/>
        </p:nvSpPr>
        <p:spPr>
          <a:xfrm>
            <a:off x="838200" y="3311973"/>
            <a:ext cx="4892242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Tree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Sequence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Tree&lt;T&gt;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D5BD-7D5C-0D22-AD5C-53349A01B15B}"/>
              </a:ext>
            </a:extLst>
          </p:cNvPr>
          <p:cNvSpPr txBox="1"/>
          <p:nvPr/>
        </p:nvSpPr>
        <p:spPr>
          <a:xfrm>
            <a:off x="818581" y="260643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Tree Data Type</a:t>
            </a:r>
          </a:p>
        </p:txBody>
      </p:sp>
    </p:spTree>
    <p:extLst>
      <p:ext uri="{BB962C8B-B14F-4D97-AF65-F5344CB8AC3E}">
        <p14:creationId xmlns:p14="http://schemas.microsoft.com/office/powerpoint/2010/main" val="153505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C58F2-2CBE-2744-B95B-D10505E0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Sum of Integers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Procedures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87B3-414D-5147-A68B-06549DC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1C74AE-DAE8-EE4B-AEF1-B3D643060F9F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B15CF4-62B7-BA44-B8C9-8002F9784B14}"/>
              </a:ext>
            </a:extLst>
          </p:cNvPr>
          <p:cNvSpPr txBox="1">
            <a:spLocks/>
          </p:cNvSpPr>
          <p:nvPr/>
        </p:nvSpPr>
        <p:spPr>
          <a:xfrm>
            <a:off x="5817476" y="1741796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608D8-5F68-5441-8E8E-87E48D0E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57" y="4663891"/>
            <a:ext cx="4184542" cy="10256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1773FF-FDDD-F90B-800D-217D044F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56" y="4600774"/>
            <a:ext cx="5403744" cy="10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9E8E-C7E7-024C-94B5-CD605052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Factorial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DAB43-727A-0B43-BBAF-EDFE3E48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F6B22A-EC2B-2542-85B7-06DF6BD1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614" y="1762690"/>
            <a:ext cx="5257800" cy="2115754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2E93D5A-B372-864F-80AA-DCC440F68C5C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52578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A517A-3C5C-5140-80BB-58125A38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4" y="4567192"/>
            <a:ext cx="4815556" cy="1100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E01B0-EB3A-1398-0772-CE11736A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41" y="4410302"/>
            <a:ext cx="1803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solidFill>
            <a:schemeClr val="bg2"/>
          </a:solidFill>
        </p:spPr>
        <p:txBody>
          <a:bodyPr lIns="180000" tIns="180000" rIns="180000" bIns="180000">
            <a:normAutofit fontScale="7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99BAD95D-C3FE-9065-0875-1FDC2FDB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583" y="2412562"/>
            <a:ext cx="2621797" cy="26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Recursive Version</a:t>
            </a:r>
            <a:br>
              <a:rPr lang="en-NO" dirty="0"/>
            </a:br>
            <a:r>
              <a:rPr lang="en-GB" sz="3100" dirty="0">
                <a:latin typeface="Montserrat" pitchFamily="2" charset="77"/>
              </a:rPr>
              <a:t>o</a:t>
            </a:r>
            <a:r>
              <a:rPr lang="en-NO" sz="3100" dirty="0">
                <a:latin typeface="Montserrat" pitchFamily="2" charset="77"/>
              </a:rPr>
              <a:t>f the 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kern="150" dirty="0">
              <a:solidFill>
                <a:srgbClr val="81A1C1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595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How to design with Recursion?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8988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9063C-AB98-824A-9716-F392CDFE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Thought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A26-3F55-AA46-980F-0A282077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134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441E1B-4825-A440-8898-8B01FDBE9D8B}"/>
              </a:ext>
            </a:extLst>
          </p:cNvPr>
          <p:cNvSpPr txBox="1">
            <a:spLocks/>
          </p:cNvSpPr>
          <p:nvPr/>
        </p:nvSpPr>
        <p:spPr>
          <a:xfrm>
            <a:off x="880669" y="2187780"/>
            <a:ext cx="4763611" cy="182612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6B06B-2423-7946-BC57-5B933C5B6650}"/>
              </a:ext>
            </a:extLst>
          </p:cNvPr>
          <p:cNvSpPr/>
          <p:nvPr/>
        </p:nvSpPr>
        <p:spPr>
          <a:xfrm>
            <a:off x="10259637" y="543659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12D0-0958-5045-86B5-A49ACD492133}"/>
              </a:ext>
            </a:extLst>
          </p:cNvPr>
          <p:cNvGrpSpPr/>
          <p:nvPr/>
        </p:nvGrpSpPr>
        <p:grpSpPr>
          <a:xfrm>
            <a:off x="9731108" y="4907028"/>
            <a:ext cx="1001495" cy="457200"/>
            <a:chOff x="9368490" y="4907028"/>
            <a:chExt cx="1001495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82AD86-79E0-A04B-9CFE-D86DA84FE331}"/>
                </a:ext>
              </a:extLst>
            </p:cNvPr>
            <p:cNvSpPr/>
            <p:nvPr/>
          </p:nvSpPr>
          <p:spPr>
            <a:xfrm>
              <a:off x="9912785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387665-0549-8049-8BD9-0E4A048666B3}"/>
                </a:ext>
              </a:extLst>
            </p:cNvPr>
            <p:cNvSpPr/>
            <p:nvPr/>
          </p:nvSpPr>
          <p:spPr>
            <a:xfrm>
              <a:off x="9368490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321A86-E57F-744B-A62C-BE63D6EA69C1}"/>
              </a:ext>
            </a:extLst>
          </p:cNvPr>
          <p:cNvGrpSpPr/>
          <p:nvPr/>
        </p:nvGrpSpPr>
        <p:grpSpPr>
          <a:xfrm>
            <a:off x="9185693" y="4383924"/>
            <a:ext cx="1546910" cy="457200"/>
            <a:chOff x="8823075" y="4383924"/>
            <a:chExt cx="1546910" cy="457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D163A-8E0C-B04E-94B5-5F5ECBCC2D30}"/>
                </a:ext>
              </a:extLst>
            </p:cNvPr>
            <p:cNvSpPr/>
            <p:nvPr/>
          </p:nvSpPr>
          <p:spPr>
            <a:xfrm>
              <a:off x="9367930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C07D8-0679-BD47-A0DF-1E028245D21E}"/>
                </a:ext>
              </a:extLst>
            </p:cNvPr>
            <p:cNvSpPr/>
            <p:nvPr/>
          </p:nvSpPr>
          <p:spPr>
            <a:xfrm>
              <a:off x="991278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3ACA7-BCAC-EB48-8E77-5D9D410CA484}"/>
                </a:ext>
              </a:extLst>
            </p:cNvPr>
            <p:cNvSpPr/>
            <p:nvPr/>
          </p:nvSpPr>
          <p:spPr>
            <a:xfrm>
              <a:off x="882307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A566B5-7D29-BD4B-A677-9F136049AFBC}"/>
              </a:ext>
            </a:extLst>
          </p:cNvPr>
          <p:cNvGrpSpPr/>
          <p:nvPr/>
        </p:nvGrpSpPr>
        <p:grpSpPr>
          <a:xfrm>
            <a:off x="8640278" y="3843242"/>
            <a:ext cx="2092325" cy="457200"/>
            <a:chOff x="8277660" y="3843242"/>
            <a:chExt cx="2092325" cy="4572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AC0DED-D510-3744-A8FB-627EDA5DF35E}"/>
                </a:ext>
              </a:extLst>
            </p:cNvPr>
            <p:cNvSpPr/>
            <p:nvPr/>
          </p:nvSpPr>
          <p:spPr>
            <a:xfrm>
              <a:off x="8277660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DD5C7-877F-8A4A-8B4A-8679CE321E37}"/>
                </a:ext>
              </a:extLst>
            </p:cNvPr>
            <p:cNvSpPr/>
            <p:nvPr/>
          </p:nvSpPr>
          <p:spPr>
            <a:xfrm>
              <a:off x="9367744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3AEC02-00F2-0248-A3A7-A2F7049F29E9}"/>
                </a:ext>
              </a:extLst>
            </p:cNvPr>
            <p:cNvSpPr/>
            <p:nvPr/>
          </p:nvSpPr>
          <p:spPr>
            <a:xfrm>
              <a:off x="9912785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89DEDA-E2C0-354D-88BE-020E50865EF1}"/>
                </a:ext>
              </a:extLst>
            </p:cNvPr>
            <p:cNvSpPr/>
            <p:nvPr/>
          </p:nvSpPr>
          <p:spPr>
            <a:xfrm>
              <a:off x="8822702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D5A796-3A0F-7748-B038-F0FA72488FEE}"/>
              </a:ext>
            </a:extLst>
          </p:cNvPr>
          <p:cNvGrpSpPr/>
          <p:nvPr/>
        </p:nvGrpSpPr>
        <p:grpSpPr>
          <a:xfrm>
            <a:off x="8094863" y="3315090"/>
            <a:ext cx="2637740" cy="457200"/>
            <a:chOff x="7732245" y="3315090"/>
            <a:chExt cx="263774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74004E-0BC5-7649-AEA4-BCFED78DD766}"/>
                </a:ext>
              </a:extLst>
            </p:cNvPr>
            <p:cNvSpPr/>
            <p:nvPr/>
          </p:nvSpPr>
          <p:spPr>
            <a:xfrm>
              <a:off x="827738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DCD23D-7B58-8D4B-AFF3-20022C801B07}"/>
                </a:ext>
              </a:extLst>
            </p:cNvPr>
            <p:cNvSpPr/>
            <p:nvPr/>
          </p:nvSpPr>
          <p:spPr>
            <a:xfrm>
              <a:off x="936765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69459E-38AD-0741-A6FA-5D195C209949}"/>
                </a:ext>
              </a:extLst>
            </p:cNvPr>
            <p:cNvSpPr/>
            <p:nvPr/>
          </p:nvSpPr>
          <p:spPr>
            <a:xfrm>
              <a:off x="991278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528931-670F-E748-973B-881F1FD4F663}"/>
                </a:ext>
              </a:extLst>
            </p:cNvPr>
            <p:cNvSpPr/>
            <p:nvPr/>
          </p:nvSpPr>
          <p:spPr>
            <a:xfrm>
              <a:off x="882251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46FFA0-546A-3F4C-A7A8-71EED974219B}"/>
                </a:ext>
              </a:extLst>
            </p:cNvPr>
            <p:cNvSpPr/>
            <p:nvPr/>
          </p:nvSpPr>
          <p:spPr>
            <a:xfrm>
              <a:off x="773224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94276F-502D-5C4F-88EF-83224F774FAA}"/>
              </a:ext>
            </a:extLst>
          </p:cNvPr>
          <p:cNvGrpSpPr/>
          <p:nvPr/>
        </p:nvGrpSpPr>
        <p:grpSpPr>
          <a:xfrm>
            <a:off x="7549448" y="2789012"/>
            <a:ext cx="3183155" cy="457200"/>
            <a:chOff x="7186830" y="2789012"/>
            <a:chExt cx="3183155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2F4A3F-6BB3-2D4F-8985-E69A2C16FB91}"/>
                </a:ext>
              </a:extLst>
            </p:cNvPr>
            <p:cNvSpPr/>
            <p:nvPr/>
          </p:nvSpPr>
          <p:spPr>
            <a:xfrm>
              <a:off x="8277212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E6121-B94B-6B40-AF42-4274D45FC421}"/>
                </a:ext>
              </a:extLst>
            </p:cNvPr>
            <p:cNvSpPr/>
            <p:nvPr/>
          </p:nvSpPr>
          <p:spPr>
            <a:xfrm>
              <a:off x="9367594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80E4BD-E248-E443-8731-4AA590312946}"/>
                </a:ext>
              </a:extLst>
            </p:cNvPr>
            <p:cNvSpPr/>
            <p:nvPr/>
          </p:nvSpPr>
          <p:spPr>
            <a:xfrm>
              <a:off x="9912785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AD3E8-098C-3748-ABC7-07AE28886F02}"/>
                </a:ext>
              </a:extLst>
            </p:cNvPr>
            <p:cNvSpPr/>
            <p:nvPr/>
          </p:nvSpPr>
          <p:spPr>
            <a:xfrm>
              <a:off x="8822403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642021-FD74-5446-8EC0-657C8BCB036C}"/>
                </a:ext>
              </a:extLst>
            </p:cNvPr>
            <p:cNvSpPr/>
            <p:nvPr/>
          </p:nvSpPr>
          <p:spPr>
            <a:xfrm>
              <a:off x="7732021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20D1F7-6493-A944-8076-C281EBCDA3BA}"/>
                </a:ext>
              </a:extLst>
            </p:cNvPr>
            <p:cNvSpPr/>
            <p:nvPr/>
          </p:nvSpPr>
          <p:spPr>
            <a:xfrm>
              <a:off x="7186830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C223C1-795C-8447-8CA8-98EA42240B80}"/>
              </a:ext>
            </a:extLst>
          </p:cNvPr>
          <p:cNvGrpSpPr/>
          <p:nvPr/>
        </p:nvGrpSpPr>
        <p:grpSpPr>
          <a:xfrm>
            <a:off x="7004033" y="2243298"/>
            <a:ext cx="3728570" cy="457200"/>
            <a:chOff x="6641415" y="2243298"/>
            <a:chExt cx="3728570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E1D8C4-8E82-6141-9CCC-1A5ACCFB794C}"/>
                </a:ext>
              </a:extLst>
            </p:cNvPr>
            <p:cNvSpPr/>
            <p:nvPr/>
          </p:nvSpPr>
          <p:spPr>
            <a:xfrm>
              <a:off x="8277099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21DE77-DA89-EE45-8AC6-3C3F07D3910E}"/>
                </a:ext>
              </a:extLst>
            </p:cNvPr>
            <p:cNvSpPr/>
            <p:nvPr/>
          </p:nvSpPr>
          <p:spPr>
            <a:xfrm>
              <a:off x="936755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74C096-E7C0-4649-8C2C-E3B33D2303BF}"/>
                </a:ext>
              </a:extLst>
            </p:cNvPr>
            <p:cNvSpPr/>
            <p:nvPr/>
          </p:nvSpPr>
          <p:spPr>
            <a:xfrm>
              <a:off x="991278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098988-F13E-D14A-B759-325D1D168D24}"/>
                </a:ext>
              </a:extLst>
            </p:cNvPr>
            <p:cNvSpPr/>
            <p:nvPr/>
          </p:nvSpPr>
          <p:spPr>
            <a:xfrm>
              <a:off x="8822327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A0E6CA-27EB-604C-91EA-B44D5E04BF04}"/>
                </a:ext>
              </a:extLst>
            </p:cNvPr>
            <p:cNvSpPr/>
            <p:nvPr/>
          </p:nvSpPr>
          <p:spPr>
            <a:xfrm>
              <a:off x="7731871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6FBFF-E40B-9346-89FB-965FBCF5B8C2}"/>
                </a:ext>
              </a:extLst>
            </p:cNvPr>
            <p:cNvSpPr/>
            <p:nvPr/>
          </p:nvSpPr>
          <p:spPr>
            <a:xfrm>
              <a:off x="7186643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19CF19-1DFC-A74F-897F-635B0CD84E5F}"/>
                </a:ext>
              </a:extLst>
            </p:cNvPr>
            <p:cNvSpPr/>
            <p:nvPr/>
          </p:nvSpPr>
          <p:spPr>
            <a:xfrm>
              <a:off x="664141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AA23C-1A83-564E-992B-34412D93609B}"/>
              </a:ext>
            </a:extLst>
          </p:cNvPr>
          <p:cNvGrpSpPr/>
          <p:nvPr/>
        </p:nvGrpSpPr>
        <p:grpSpPr>
          <a:xfrm>
            <a:off x="6458618" y="1697939"/>
            <a:ext cx="4273985" cy="457200"/>
            <a:chOff x="6096000" y="1697939"/>
            <a:chExt cx="4273985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CC16A0-3730-C043-93BD-A7E2793DE490}"/>
                </a:ext>
              </a:extLst>
            </p:cNvPr>
            <p:cNvSpPr/>
            <p:nvPr/>
          </p:nvSpPr>
          <p:spPr>
            <a:xfrm>
              <a:off x="827702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91A895-0AE7-A44C-9824-D67A35082FAE}"/>
                </a:ext>
              </a:extLst>
            </p:cNvPr>
            <p:cNvSpPr/>
            <p:nvPr/>
          </p:nvSpPr>
          <p:spPr>
            <a:xfrm>
              <a:off x="936753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20229D-99B3-9C46-85E1-51D702661D01}"/>
                </a:ext>
              </a:extLst>
            </p:cNvPr>
            <p:cNvSpPr/>
            <p:nvPr/>
          </p:nvSpPr>
          <p:spPr>
            <a:xfrm>
              <a:off x="991278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B73AAA5-0DD8-8744-A7CA-E734D2A82DB6}"/>
                </a:ext>
              </a:extLst>
            </p:cNvPr>
            <p:cNvSpPr/>
            <p:nvPr/>
          </p:nvSpPr>
          <p:spPr>
            <a:xfrm>
              <a:off x="882227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9B004F-1A9D-D54D-86DC-D8BB4FC76402}"/>
                </a:ext>
              </a:extLst>
            </p:cNvPr>
            <p:cNvSpPr/>
            <p:nvPr/>
          </p:nvSpPr>
          <p:spPr>
            <a:xfrm>
              <a:off x="773176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E1646C-C319-D544-8565-D922EF1E4E98}"/>
                </a:ext>
              </a:extLst>
            </p:cNvPr>
            <p:cNvSpPr/>
            <p:nvPr/>
          </p:nvSpPr>
          <p:spPr>
            <a:xfrm>
              <a:off x="718651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0711B-384D-E345-959E-73DF7F562292}"/>
                </a:ext>
              </a:extLst>
            </p:cNvPr>
            <p:cNvSpPr/>
            <p:nvPr/>
          </p:nvSpPr>
          <p:spPr>
            <a:xfrm>
              <a:off x="664125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666BBC-E314-BE44-B1D1-BF857D1EF781}"/>
                </a:ext>
              </a:extLst>
            </p:cNvPr>
            <p:cNvSpPr/>
            <p:nvPr/>
          </p:nvSpPr>
          <p:spPr>
            <a:xfrm>
              <a:off x="609600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3DCB474-025F-BF44-A980-BA3AAEDB098E}"/>
              </a:ext>
            </a:extLst>
          </p:cNvPr>
          <p:cNvSpPr txBox="1"/>
          <p:nvPr/>
        </p:nvSpPr>
        <p:spPr>
          <a:xfrm>
            <a:off x="7661584" y="62306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base case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3ADF2C-AF65-A841-94AC-106F81539336}"/>
              </a:ext>
            </a:extLst>
          </p:cNvPr>
          <p:cNvCxnSpPr>
            <a:stCxn id="49" idx="3"/>
            <a:endCxn id="7" idx="1"/>
          </p:cNvCxnSpPr>
          <p:nvPr/>
        </p:nvCxnSpPr>
        <p:spPr>
          <a:xfrm flipV="1">
            <a:off x="8984382" y="5665195"/>
            <a:ext cx="1275255" cy="75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D344122D-0A29-1149-A871-7568872F35A2}"/>
              </a:ext>
            </a:extLst>
          </p:cNvPr>
          <p:cNvCxnSpPr>
            <a:cxnSpLocks/>
          </p:cNvCxnSpPr>
          <p:nvPr/>
        </p:nvCxnSpPr>
        <p:spPr>
          <a:xfrm>
            <a:off x="11266005" y="1895803"/>
            <a:ext cx="12700" cy="5281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DC39291-69D0-6C4A-B6A8-CCC6E36C162C}"/>
              </a:ext>
            </a:extLst>
          </p:cNvPr>
          <p:cNvCxnSpPr>
            <a:cxnSpLocks/>
          </p:cNvCxnSpPr>
          <p:nvPr/>
        </p:nvCxnSpPr>
        <p:spPr>
          <a:xfrm>
            <a:off x="11315543" y="2430157"/>
            <a:ext cx="12700" cy="54068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4E5221A-71C9-5F43-969D-92B85F3B6F99}"/>
              </a:ext>
            </a:extLst>
          </p:cNvPr>
          <p:cNvCxnSpPr>
            <a:cxnSpLocks/>
          </p:cNvCxnSpPr>
          <p:nvPr/>
        </p:nvCxnSpPr>
        <p:spPr>
          <a:xfrm>
            <a:off x="11315543" y="3031958"/>
            <a:ext cx="12700" cy="523104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F6468-84B6-154D-A342-4BE593D75A21}"/>
              </a:ext>
            </a:extLst>
          </p:cNvPr>
          <p:cNvSpPr/>
          <p:nvPr/>
        </p:nvSpPr>
        <p:spPr>
          <a:xfrm>
            <a:off x="6316930" y="1529255"/>
            <a:ext cx="4955426" cy="46192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1E7862-129F-4743-8417-98F9EEF57F1A}"/>
              </a:ext>
            </a:extLst>
          </p:cNvPr>
          <p:cNvSpPr/>
          <p:nvPr/>
        </p:nvSpPr>
        <p:spPr>
          <a:xfrm>
            <a:off x="6941218" y="2203886"/>
            <a:ext cx="4331138" cy="3944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D4F89A-5050-5A47-A78C-837D5EB51E1A}"/>
              </a:ext>
            </a:extLst>
          </p:cNvPr>
          <p:cNvSpPr/>
          <p:nvPr/>
        </p:nvSpPr>
        <p:spPr>
          <a:xfrm>
            <a:off x="7461072" y="2739910"/>
            <a:ext cx="3811283" cy="3408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1DFD8C-3ABA-7F42-9789-78BB65D22364}"/>
              </a:ext>
            </a:extLst>
          </p:cNvPr>
          <p:cNvSpPr/>
          <p:nvPr/>
        </p:nvSpPr>
        <p:spPr>
          <a:xfrm>
            <a:off x="8006328" y="3293510"/>
            <a:ext cx="3266028" cy="28550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8FF266-22BF-3C44-B10B-EDAE35767D33}"/>
              </a:ext>
            </a:extLst>
          </p:cNvPr>
          <p:cNvSpPr/>
          <p:nvPr/>
        </p:nvSpPr>
        <p:spPr>
          <a:xfrm>
            <a:off x="8526181" y="3801726"/>
            <a:ext cx="2739824" cy="23684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A2F410-194B-6847-A9AF-EFE29038144D}"/>
              </a:ext>
            </a:extLst>
          </p:cNvPr>
          <p:cNvSpPr/>
          <p:nvPr/>
        </p:nvSpPr>
        <p:spPr>
          <a:xfrm>
            <a:off x="9096837" y="4353069"/>
            <a:ext cx="2169167" cy="1810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F92FA-CF8A-1F46-9446-21433AEB50D6}"/>
              </a:ext>
            </a:extLst>
          </p:cNvPr>
          <p:cNvSpPr/>
          <p:nvPr/>
        </p:nvSpPr>
        <p:spPr>
          <a:xfrm>
            <a:off x="9640247" y="4867506"/>
            <a:ext cx="1625758" cy="12964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BD529FC-23A5-A249-BB9E-7A40EFE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139" y="4655081"/>
            <a:ext cx="4763611" cy="847036"/>
          </a:xfrm>
          <a:prstGeom prst="rect">
            <a:avLst/>
          </a:prstGeom>
        </p:spPr>
      </p:pic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350D1886-C0A1-0E48-B120-832F15CF3B4E}"/>
              </a:ext>
            </a:extLst>
          </p:cNvPr>
          <p:cNvCxnSpPr>
            <a:cxnSpLocks/>
          </p:cNvCxnSpPr>
          <p:nvPr/>
        </p:nvCxnSpPr>
        <p:spPr>
          <a:xfrm flipH="1">
            <a:off x="11245531" y="3568036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F84F2FC0-70BF-9741-BAF2-BAB74B682C67}"/>
              </a:ext>
            </a:extLst>
          </p:cNvPr>
          <p:cNvCxnSpPr>
            <a:cxnSpLocks/>
          </p:cNvCxnSpPr>
          <p:nvPr/>
        </p:nvCxnSpPr>
        <p:spPr>
          <a:xfrm flipH="1">
            <a:off x="11270822" y="4082957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5F756DE4-7402-3F4A-8067-F83A657A24F3}"/>
              </a:ext>
            </a:extLst>
          </p:cNvPr>
          <p:cNvCxnSpPr>
            <a:cxnSpLocks/>
          </p:cNvCxnSpPr>
          <p:nvPr/>
        </p:nvCxnSpPr>
        <p:spPr>
          <a:xfrm flipH="1">
            <a:off x="11295465" y="4602722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1F1955B8-E1E6-2847-8148-97366B078F5D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10716837" y="5171811"/>
            <a:ext cx="578628" cy="493384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73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AA9-CAE7-9949-9BC1-01A1AEAF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Alternatives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66DD9-D7C1-1548-82E9-52E43AC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E62E-3AC3-DC42-BAE9-C1BFCE9A9EE2}"/>
              </a:ext>
            </a:extLst>
          </p:cNvPr>
          <p:cNvSpPr/>
          <p:nvPr/>
        </p:nvSpPr>
        <p:spPr>
          <a:xfrm>
            <a:off x="4252378" y="498326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C7614-DB53-9B47-ACBE-56D2C0029653}"/>
              </a:ext>
            </a:extLst>
          </p:cNvPr>
          <p:cNvSpPr/>
          <p:nvPr/>
        </p:nvSpPr>
        <p:spPr>
          <a:xfrm>
            <a:off x="4251818" y="446015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F0D6F-4736-F54F-A4C0-B1EF7ACD367C}"/>
              </a:ext>
            </a:extLst>
          </p:cNvPr>
          <p:cNvSpPr/>
          <p:nvPr/>
        </p:nvSpPr>
        <p:spPr>
          <a:xfrm>
            <a:off x="3706963" y="4460159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5A3FDF-C791-8248-A44C-3792DE49903D}"/>
              </a:ext>
            </a:extLst>
          </p:cNvPr>
          <p:cNvSpPr/>
          <p:nvPr/>
        </p:nvSpPr>
        <p:spPr>
          <a:xfrm>
            <a:off x="3161548" y="391947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46786-866F-B84E-9ED2-AC11C0CD4908}"/>
              </a:ext>
            </a:extLst>
          </p:cNvPr>
          <p:cNvSpPr/>
          <p:nvPr/>
        </p:nvSpPr>
        <p:spPr>
          <a:xfrm>
            <a:off x="4251632" y="391947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27F7E-C252-714D-A0E6-B322104007E7}"/>
              </a:ext>
            </a:extLst>
          </p:cNvPr>
          <p:cNvSpPr/>
          <p:nvPr/>
        </p:nvSpPr>
        <p:spPr>
          <a:xfrm>
            <a:off x="3706590" y="391947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CC0F8-C218-F14A-B211-21128BA7DBAA}"/>
              </a:ext>
            </a:extLst>
          </p:cNvPr>
          <p:cNvSpPr/>
          <p:nvPr/>
        </p:nvSpPr>
        <p:spPr>
          <a:xfrm>
            <a:off x="3161268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53A0C-AF0E-5D49-95CB-C804773D9647}"/>
              </a:ext>
            </a:extLst>
          </p:cNvPr>
          <p:cNvSpPr/>
          <p:nvPr/>
        </p:nvSpPr>
        <p:spPr>
          <a:xfrm>
            <a:off x="4251538" y="3391325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8B882B-0516-F84A-9395-FD58C7F7BE37}"/>
              </a:ext>
            </a:extLst>
          </p:cNvPr>
          <p:cNvSpPr/>
          <p:nvPr/>
        </p:nvSpPr>
        <p:spPr>
          <a:xfrm>
            <a:off x="3706403" y="3391325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F0FB4-F693-364B-B05A-D683F39CE2F1}"/>
              </a:ext>
            </a:extLst>
          </p:cNvPr>
          <p:cNvSpPr/>
          <p:nvPr/>
        </p:nvSpPr>
        <p:spPr>
          <a:xfrm>
            <a:off x="2616133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E7E050-8A89-D14F-A68E-3BD936239E66}"/>
              </a:ext>
            </a:extLst>
          </p:cNvPr>
          <p:cNvSpPr/>
          <p:nvPr/>
        </p:nvSpPr>
        <p:spPr>
          <a:xfrm>
            <a:off x="3161100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9E2AEE-4AAA-8848-80A0-33713CF36EC2}"/>
              </a:ext>
            </a:extLst>
          </p:cNvPr>
          <p:cNvSpPr/>
          <p:nvPr/>
        </p:nvSpPr>
        <p:spPr>
          <a:xfrm>
            <a:off x="4251482" y="286524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C73A6A-A4EE-7446-A1FF-0F217F5478DF}"/>
              </a:ext>
            </a:extLst>
          </p:cNvPr>
          <p:cNvSpPr/>
          <p:nvPr/>
        </p:nvSpPr>
        <p:spPr>
          <a:xfrm>
            <a:off x="3706291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42DAF2-2F00-BD4F-80FC-951BFBBB0A11}"/>
              </a:ext>
            </a:extLst>
          </p:cNvPr>
          <p:cNvSpPr/>
          <p:nvPr/>
        </p:nvSpPr>
        <p:spPr>
          <a:xfrm>
            <a:off x="2615909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7ED15F-BC11-EA40-86B5-13DBB4297EBE}"/>
              </a:ext>
            </a:extLst>
          </p:cNvPr>
          <p:cNvSpPr/>
          <p:nvPr/>
        </p:nvSpPr>
        <p:spPr>
          <a:xfrm>
            <a:off x="2070718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1E491-7049-E844-9D4E-091F3F17702A}"/>
              </a:ext>
            </a:extLst>
          </p:cNvPr>
          <p:cNvSpPr/>
          <p:nvPr/>
        </p:nvSpPr>
        <p:spPr>
          <a:xfrm>
            <a:off x="3160987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D6CC61-14F4-094D-A623-B886C03CEF2B}"/>
              </a:ext>
            </a:extLst>
          </p:cNvPr>
          <p:cNvSpPr/>
          <p:nvPr/>
        </p:nvSpPr>
        <p:spPr>
          <a:xfrm>
            <a:off x="425144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B18748-0C1C-9446-B89E-7F2D230E3A8B}"/>
              </a:ext>
            </a:extLst>
          </p:cNvPr>
          <p:cNvSpPr/>
          <p:nvPr/>
        </p:nvSpPr>
        <p:spPr>
          <a:xfrm>
            <a:off x="3706215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CB21EB-719F-0247-AB2A-5581D30014E5}"/>
              </a:ext>
            </a:extLst>
          </p:cNvPr>
          <p:cNvSpPr/>
          <p:nvPr/>
        </p:nvSpPr>
        <p:spPr>
          <a:xfrm>
            <a:off x="2615759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1AFA-1153-2942-A1CA-D38565D52CF2}"/>
              </a:ext>
            </a:extLst>
          </p:cNvPr>
          <p:cNvSpPr/>
          <p:nvPr/>
        </p:nvSpPr>
        <p:spPr>
          <a:xfrm>
            <a:off x="2070531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DC64C0-8A76-1541-A01E-8E9883367365}"/>
              </a:ext>
            </a:extLst>
          </p:cNvPr>
          <p:cNvSpPr/>
          <p:nvPr/>
        </p:nvSpPr>
        <p:spPr>
          <a:xfrm>
            <a:off x="152530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F008-3D37-894F-A2BD-1DC902D7E3FD}"/>
              </a:ext>
            </a:extLst>
          </p:cNvPr>
          <p:cNvGrpSpPr/>
          <p:nvPr/>
        </p:nvGrpSpPr>
        <p:grpSpPr>
          <a:xfrm>
            <a:off x="979888" y="1774174"/>
            <a:ext cx="4273985" cy="4195856"/>
            <a:chOff x="979888" y="1774174"/>
            <a:chExt cx="4273985" cy="4195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2154D5-F353-CA46-B655-E528E2F4F82C}"/>
                </a:ext>
              </a:extLst>
            </p:cNvPr>
            <p:cNvSpPr/>
            <p:nvPr/>
          </p:nvSpPr>
          <p:spPr>
            <a:xfrm>
              <a:off x="4780907" y="551283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98718B-53AA-E74D-8CEE-D74BEF40736E}"/>
                </a:ext>
              </a:extLst>
            </p:cNvPr>
            <p:cNvSpPr/>
            <p:nvPr/>
          </p:nvSpPr>
          <p:spPr>
            <a:xfrm>
              <a:off x="4796673" y="498326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D3A4D-705C-804A-8B97-22D782DF4B33}"/>
                </a:ext>
              </a:extLst>
            </p:cNvPr>
            <p:cNvSpPr/>
            <p:nvPr/>
          </p:nvSpPr>
          <p:spPr>
            <a:xfrm>
              <a:off x="4796673" y="446015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0536D4-C500-E645-AC85-B1B3E9DB8498}"/>
                </a:ext>
              </a:extLst>
            </p:cNvPr>
            <p:cNvSpPr/>
            <p:nvPr/>
          </p:nvSpPr>
          <p:spPr>
            <a:xfrm>
              <a:off x="4796673" y="391947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07A426-830D-7F47-92F9-A88C16F5EFA7}"/>
                </a:ext>
              </a:extLst>
            </p:cNvPr>
            <p:cNvSpPr/>
            <p:nvPr/>
          </p:nvSpPr>
          <p:spPr>
            <a:xfrm>
              <a:off x="4796673" y="3391325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FB0830-ACA0-1948-9002-F53FA314FC8F}"/>
                </a:ext>
              </a:extLst>
            </p:cNvPr>
            <p:cNvSpPr/>
            <p:nvPr/>
          </p:nvSpPr>
          <p:spPr>
            <a:xfrm>
              <a:off x="4796673" y="286524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A5F3CD-D929-DA41-A034-11FC3F5D67AA}"/>
                </a:ext>
              </a:extLst>
            </p:cNvPr>
            <p:cNvSpPr/>
            <p:nvPr/>
          </p:nvSpPr>
          <p:spPr>
            <a:xfrm>
              <a:off x="4796673" y="231953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2A358-2ECD-AE45-AA9D-DD2E4080BDA9}"/>
                </a:ext>
              </a:extLst>
            </p:cNvPr>
            <p:cNvGrpSpPr/>
            <p:nvPr/>
          </p:nvGrpSpPr>
          <p:grpSpPr>
            <a:xfrm>
              <a:off x="979888" y="1774174"/>
              <a:ext cx="4273985" cy="457200"/>
              <a:chOff x="6096000" y="1697939"/>
              <a:chExt cx="4273985" cy="4572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D0F7D1-F1CC-ED46-B37E-756750C2E5C9}"/>
                  </a:ext>
                </a:extLst>
              </p:cNvPr>
              <p:cNvSpPr/>
              <p:nvPr/>
            </p:nvSpPr>
            <p:spPr>
              <a:xfrm>
                <a:off x="827702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C9A6E-DFCA-E74A-A80F-7C3FBD011D14}"/>
                  </a:ext>
                </a:extLst>
              </p:cNvPr>
              <p:cNvSpPr/>
              <p:nvPr/>
            </p:nvSpPr>
            <p:spPr>
              <a:xfrm>
                <a:off x="936753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F04E9C-9EC9-C741-9200-38AC5ECA0D73}"/>
                  </a:ext>
                </a:extLst>
              </p:cNvPr>
              <p:cNvSpPr/>
              <p:nvPr/>
            </p:nvSpPr>
            <p:spPr>
              <a:xfrm>
                <a:off x="991278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BAE5E32-9878-7F43-AC10-27C8E9565E2B}"/>
                  </a:ext>
                </a:extLst>
              </p:cNvPr>
              <p:cNvSpPr/>
              <p:nvPr/>
            </p:nvSpPr>
            <p:spPr>
              <a:xfrm>
                <a:off x="882227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EBF3AB-8167-F64A-9F31-655587F06812}"/>
                  </a:ext>
                </a:extLst>
              </p:cNvPr>
              <p:cNvSpPr/>
              <p:nvPr/>
            </p:nvSpPr>
            <p:spPr>
              <a:xfrm>
                <a:off x="773176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475A35-8BA2-A141-B997-286F12B74770}"/>
                  </a:ext>
                </a:extLst>
              </p:cNvPr>
              <p:cNvSpPr/>
              <p:nvPr/>
            </p:nvSpPr>
            <p:spPr>
              <a:xfrm>
                <a:off x="718651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3FEFF-6389-F849-B280-2821EAA696C9}"/>
                  </a:ext>
                </a:extLst>
              </p:cNvPr>
              <p:cNvSpPr/>
              <p:nvPr/>
            </p:nvSpPr>
            <p:spPr>
              <a:xfrm>
                <a:off x="664125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7CB5B8-AFE9-9F43-8691-E4D19F48A86D}"/>
                  </a:ext>
                </a:extLst>
              </p:cNvPr>
              <p:cNvSpPr/>
              <p:nvPr/>
            </p:nvSpPr>
            <p:spPr>
              <a:xfrm>
                <a:off x="609600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1D57-23D2-0940-B6DA-DCF766583FE8}"/>
              </a:ext>
            </a:extLst>
          </p:cNvPr>
          <p:cNvSpPr/>
          <p:nvPr/>
        </p:nvSpPr>
        <p:spPr>
          <a:xfrm>
            <a:off x="10121282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A4F87E-2D6D-CC42-8847-6975DAE606AE}"/>
              </a:ext>
            </a:extLst>
          </p:cNvPr>
          <p:cNvSpPr/>
          <p:nvPr/>
        </p:nvSpPr>
        <p:spPr>
          <a:xfrm>
            <a:off x="10120722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3B088-381D-4B4C-ADF9-55F62848559E}"/>
              </a:ext>
            </a:extLst>
          </p:cNvPr>
          <p:cNvSpPr/>
          <p:nvPr/>
        </p:nvSpPr>
        <p:spPr>
          <a:xfrm>
            <a:off x="957586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93E6AC-D824-5D48-930C-C457FA99B9D7}"/>
              </a:ext>
            </a:extLst>
          </p:cNvPr>
          <p:cNvSpPr/>
          <p:nvPr/>
        </p:nvSpPr>
        <p:spPr>
          <a:xfrm>
            <a:off x="9030452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6DD404-69DB-FD46-AFCE-E12E93C585EE}"/>
              </a:ext>
            </a:extLst>
          </p:cNvPr>
          <p:cNvSpPr/>
          <p:nvPr/>
        </p:nvSpPr>
        <p:spPr>
          <a:xfrm>
            <a:off x="10120536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7B759-0D57-F64A-AF45-114F1BEAC99E}"/>
              </a:ext>
            </a:extLst>
          </p:cNvPr>
          <p:cNvSpPr/>
          <p:nvPr/>
        </p:nvSpPr>
        <p:spPr>
          <a:xfrm>
            <a:off x="9575494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D821F8-59E4-4E43-9E8F-1C929187005F}"/>
              </a:ext>
            </a:extLst>
          </p:cNvPr>
          <p:cNvSpPr/>
          <p:nvPr/>
        </p:nvSpPr>
        <p:spPr>
          <a:xfrm>
            <a:off x="903017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E54F6C-D6F2-1749-8B5D-B15F84F3C659}"/>
              </a:ext>
            </a:extLst>
          </p:cNvPr>
          <p:cNvSpPr/>
          <p:nvPr/>
        </p:nvSpPr>
        <p:spPr>
          <a:xfrm>
            <a:off x="1012044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37D4F2-1312-7B4F-8002-6E3CD25DDEE7}"/>
              </a:ext>
            </a:extLst>
          </p:cNvPr>
          <p:cNvSpPr/>
          <p:nvPr/>
        </p:nvSpPr>
        <p:spPr>
          <a:xfrm>
            <a:off x="9575307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74C810-1F9F-834D-9F71-BEFF5E6173C9}"/>
              </a:ext>
            </a:extLst>
          </p:cNvPr>
          <p:cNvSpPr/>
          <p:nvPr/>
        </p:nvSpPr>
        <p:spPr>
          <a:xfrm>
            <a:off x="8485037" y="3391325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3FF21-0277-0942-A3C8-C5824313BBCA}"/>
              </a:ext>
            </a:extLst>
          </p:cNvPr>
          <p:cNvSpPr/>
          <p:nvPr/>
        </p:nvSpPr>
        <p:spPr>
          <a:xfrm>
            <a:off x="9030004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23E1AB-F13C-1549-A104-752567876A3F}"/>
              </a:ext>
            </a:extLst>
          </p:cNvPr>
          <p:cNvSpPr/>
          <p:nvPr/>
        </p:nvSpPr>
        <p:spPr>
          <a:xfrm>
            <a:off x="10120386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E75E07-6599-1D48-B2C5-CC7E6B99C307}"/>
              </a:ext>
            </a:extLst>
          </p:cNvPr>
          <p:cNvSpPr/>
          <p:nvPr/>
        </p:nvSpPr>
        <p:spPr>
          <a:xfrm>
            <a:off x="9575195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729517-4E1C-5E40-A4F0-FBDFBB1D04C0}"/>
              </a:ext>
            </a:extLst>
          </p:cNvPr>
          <p:cNvSpPr/>
          <p:nvPr/>
        </p:nvSpPr>
        <p:spPr>
          <a:xfrm>
            <a:off x="8484813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44B488-FCF2-0943-8869-27E6C54868C5}"/>
              </a:ext>
            </a:extLst>
          </p:cNvPr>
          <p:cNvSpPr/>
          <p:nvPr/>
        </p:nvSpPr>
        <p:spPr>
          <a:xfrm>
            <a:off x="7939622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D993A0-53BA-EF49-8059-5E6484CDD0AE}"/>
              </a:ext>
            </a:extLst>
          </p:cNvPr>
          <p:cNvSpPr/>
          <p:nvPr/>
        </p:nvSpPr>
        <p:spPr>
          <a:xfrm>
            <a:off x="9029891" y="231953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3ED7DC-E5BA-AF40-A0DA-AF2ADF577D2F}"/>
              </a:ext>
            </a:extLst>
          </p:cNvPr>
          <p:cNvSpPr/>
          <p:nvPr/>
        </p:nvSpPr>
        <p:spPr>
          <a:xfrm>
            <a:off x="1012034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018CEA-7FA9-0145-8407-8F9CE92BB5DD}"/>
              </a:ext>
            </a:extLst>
          </p:cNvPr>
          <p:cNvSpPr/>
          <p:nvPr/>
        </p:nvSpPr>
        <p:spPr>
          <a:xfrm>
            <a:off x="9575119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CC4EB9-9651-0440-AE8E-8C810A563FDE}"/>
              </a:ext>
            </a:extLst>
          </p:cNvPr>
          <p:cNvSpPr/>
          <p:nvPr/>
        </p:nvSpPr>
        <p:spPr>
          <a:xfrm>
            <a:off x="8484663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56F407-195C-2747-96AE-646DAEE91DA6}"/>
              </a:ext>
            </a:extLst>
          </p:cNvPr>
          <p:cNvSpPr/>
          <p:nvPr/>
        </p:nvSpPr>
        <p:spPr>
          <a:xfrm>
            <a:off x="7939435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908CB-73A0-B54A-98DB-190164E1AAB5}"/>
              </a:ext>
            </a:extLst>
          </p:cNvPr>
          <p:cNvSpPr/>
          <p:nvPr/>
        </p:nvSpPr>
        <p:spPr>
          <a:xfrm>
            <a:off x="7394207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32DDD1-AAD6-064D-BEEB-F54790666281}"/>
              </a:ext>
            </a:extLst>
          </p:cNvPr>
          <p:cNvSpPr/>
          <p:nvPr/>
        </p:nvSpPr>
        <p:spPr>
          <a:xfrm>
            <a:off x="10649811" y="5512830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17D8EE-2E9E-F842-8E66-549B4808E91F}"/>
              </a:ext>
            </a:extLst>
          </p:cNvPr>
          <p:cNvSpPr/>
          <p:nvPr/>
        </p:nvSpPr>
        <p:spPr>
          <a:xfrm>
            <a:off x="10665577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92BCA-2822-3240-8040-71CED126C02B}"/>
              </a:ext>
            </a:extLst>
          </p:cNvPr>
          <p:cNvSpPr/>
          <p:nvPr/>
        </p:nvSpPr>
        <p:spPr>
          <a:xfrm>
            <a:off x="1066557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9AEA64-012E-CD48-ADBE-0372D3BBB4FB}"/>
              </a:ext>
            </a:extLst>
          </p:cNvPr>
          <p:cNvSpPr/>
          <p:nvPr/>
        </p:nvSpPr>
        <p:spPr>
          <a:xfrm>
            <a:off x="10665577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1FCEB5-7BEB-2F4F-80CC-74C9B026B473}"/>
              </a:ext>
            </a:extLst>
          </p:cNvPr>
          <p:cNvSpPr/>
          <p:nvPr/>
        </p:nvSpPr>
        <p:spPr>
          <a:xfrm>
            <a:off x="10665577" y="339132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A2CD50-96E2-954A-90DF-6B3CCCDAA7C8}"/>
              </a:ext>
            </a:extLst>
          </p:cNvPr>
          <p:cNvSpPr/>
          <p:nvPr/>
        </p:nvSpPr>
        <p:spPr>
          <a:xfrm>
            <a:off x="10665577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A542AF-DEA1-F749-A613-2A62D6176C4A}"/>
              </a:ext>
            </a:extLst>
          </p:cNvPr>
          <p:cNvSpPr/>
          <p:nvPr/>
        </p:nvSpPr>
        <p:spPr>
          <a:xfrm>
            <a:off x="1066557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A666B5-3F4F-3949-B7F5-1EAC9FCA8754}"/>
              </a:ext>
            </a:extLst>
          </p:cNvPr>
          <p:cNvSpPr/>
          <p:nvPr/>
        </p:nvSpPr>
        <p:spPr>
          <a:xfrm>
            <a:off x="902981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CCAD5D-C7AD-0049-95EB-14C7E82F447E}"/>
              </a:ext>
            </a:extLst>
          </p:cNvPr>
          <p:cNvSpPr/>
          <p:nvPr/>
        </p:nvSpPr>
        <p:spPr>
          <a:xfrm>
            <a:off x="1012032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5075613-5A78-E540-B483-2740BEBCE6A2}"/>
              </a:ext>
            </a:extLst>
          </p:cNvPr>
          <p:cNvSpPr/>
          <p:nvPr/>
        </p:nvSpPr>
        <p:spPr>
          <a:xfrm>
            <a:off x="1066557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64D933-FFF0-024E-A7DB-EBAA838FBE15}"/>
              </a:ext>
            </a:extLst>
          </p:cNvPr>
          <p:cNvSpPr/>
          <p:nvPr/>
        </p:nvSpPr>
        <p:spPr>
          <a:xfrm>
            <a:off x="957506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563E0C9-D99E-C54E-BE10-130FF2AEE254}"/>
              </a:ext>
            </a:extLst>
          </p:cNvPr>
          <p:cNvSpPr/>
          <p:nvPr/>
        </p:nvSpPr>
        <p:spPr>
          <a:xfrm>
            <a:off x="848455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566DCE-4582-B34B-B43F-9EEA2CA6525F}"/>
              </a:ext>
            </a:extLst>
          </p:cNvPr>
          <p:cNvSpPr/>
          <p:nvPr/>
        </p:nvSpPr>
        <p:spPr>
          <a:xfrm>
            <a:off x="793930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EFC6FB-C67A-2849-A6F4-1BBF1D454425}"/>
              </a:ext>
            </a:extLst>
          </p:cNvPr>
          <p:cNvSpPr/>
          <p:nvPr/>
        </p:nvSpPr>
        <p:spPr>
          <a:xfrm>
            <a:off x="739404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8801D-6DA6-E749-92C5-A9A1281F5267}"/>
              </a:ext>
            </a:extLst>
          </p:cNvPr>
          <p:cNvSpPr/>
          <p:nvPr/>
        </p:nvSpPr>
        <p:spPr>
          <a:xfrm>
            <a:off x="684879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575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24BE6-E597-F841-BEA9-61B55C6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A4FBE-6B4F-C14E-AE32-B3695B6F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Is there a recursive data type?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Break down the problem into self-similar sub-problems of smaller size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base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recursive cases</a:t>
            </a:r>
            <a:r>
              <a:rPr lang="en-NO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4B6A-0406-EC4A-9915-475388A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0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D313-78C0-A64A-893A-09715BB4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1A8-1E15-664D-A47E-8365FC39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C17DB-723D-BD46-9BCE-4478A4D379EE}"/>
              </a:ext>
            </a:extLst>
          </p:cNvPr>
          <p:cNvSpPr txBox="1">
            <a:spLocks/>
          </p:cNvSpPr>
          <p:nvPr/>
        </p:nvSpPr>
        <p:spPr>
          <a:xfrm>
            <a:off x="838200" y="2371123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E5339-CA0F-5C43-A8E5-444F33D30D5D}"/>
              </a:ext>
            </a:extLst>
          </p:cNvPr>
          <p:cNvSpPr txBox="1"/>
          <p:nvPr/>
        </p:nvSpPr>
        <p:spPr>
          <a:xfrm>
            <a:off x="5596758" y="2459504"/>
            <a:ext cx="621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>
                <a:latin typeface="Montserrat" pitchFamily="2" charset="77"/>
              </a:rPr>
              <a:t>How to rewrite this </a:t>
            </a:r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without a loop </a:t>
            </a:r>
            <a:r>
              <a:rPr lang="en-NO" sz="4000" dirty="0">
                <a:latin typeface="Montserrat" pitchFamily="2" charset="77"/>
              </a:rPr>
              <a:t>nor the known formula?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4F740-7663-B044-AD2B-240EE8CB3423}"/>
              </a:ext>
            </a:extLst>
          </p:cNvPr>
          <p:cNvSpPr txBox="1"/>
          <p:nvPr/>
        </p:nvSpPr>
        <p:spPr>
          <a:xfrm rot="20129344">
            <a:off x="2265424" y="2862402"/>
            <a:ext cx="7367036" cy="1471511"/>
          </a:xfrm>
          <a:prstGeom prst="rect">
            <a:avLst/>
          </a:prstGeom>
          <a:solidFill>
            <a:srgbClr val="4C5669">
              <a:alpha val="46275"/>
            </a:srgbClr>
          </a:solidFill>
          <a:ln w="28575">
            <a:solidFill>
              <a:schemeClr val="accent5"/>
            </a:solidFill>
          </a:ln>
        </p:spPr>
        <p:txBody>
          <a:bodyPr wrap="none" lIns="180000" tIns="180000" rIns="180000" bIns="180000" rtlCol="0">
            <a:spAutoFit/>
          </a:bodyPr>
          <a:lstStyle/>
          <a:p>
            <a:r>
              <a:rPr lang="en-NO" sz="7200" dirty="0">
                <a:solidFill>
                  <a:schemeClr val="accent5"/>
                </a:solidFill>
                <a:latin typeface="Stencil" pitchFamily="82" charset="77"/>
              </a:rPr>
              <a:t>USE RECURSION</a:t>
            </a:r>
          </a:p>
        </p:txBody>
      </p:sp>
    </p:spTree>
    <p:extLst>
      <p:ext uri="{BB962C8B-B14F-4D97-AF65-F5344CB8AC3E}">
        <p14:creationId xmlns:p14="http://schemas.microsoft.com/office/powerpoint/2010/main" val="2851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73BAC7-0792-5842-BE3C-3717E2B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Expressiveness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Recursion vs. Iteration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4EA58B-7CB9-5E4B-B2AD-EAE397F4A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55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0C33-B053-1543-AF59-6E1ED4F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316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F7F-456C-8C45-A5E7-38C89D4D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C085-325A-5040-A485-75459DD5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A8124E-24E7-2F4D-9EBB-4AD55C22943C}"/>
              </a:ext>
            </a:extLst>
          </p:cNvPr>
          <p:cNvSpPr txBox="1">
            <a:spLocks/>
          </p:cNvSpPr>
          <p:nvPr/>
        </p:nvSpPr>
        <p:spPr>
          <a:xfrm>
            <a:off x="83820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4BC42B-85EE-0B47-AA6D-98425FF50E0C}"/>
              </a:ext>
            </a:extLst>
          </p:cNvPr>
          <p:cNvSpPr txBox="1">
            <a:spLocks/>
          </p:cNvSpPr>
          <p:nvPr/>
        </p:nvSpPr>
        <p:spPr>
          <a:xfrm>
            <a:off x="5817475" y="1762690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51DE-25CB-A343-995E-F3B8CDEF9339}"/>
              </a:ext>
            </a:extLst>
          </p:cNvPr>
          <p:cNvSpPr txBox="1"/>
          <p:nvPr/>
        </p:nvSpPr>
        <p:spPr>
          <a:xfrm>
            <a:off x="838200" y="4055930"/>
            <a:ext cx="450631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C7FD0-F05F-1D45-88F6-6C0A7CBF7579}"/>
              </a:ext>
            </a:extLst>
          </p:cNvPr>
          <p:cNvSpPr txBox="1"/>
          <p:nvPr/>
        </p:nvSpPr>
        <p:spPr>
          <a:xfrm>
            <a:off x="5817475" y="4055930"/>
            <a:ext cx="5785945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BDC3C-A55C-564D-884A-510A5889E27C}"/>
              </a:ext>
            </a:extLst>
          </p:cNvPr>
          <p:cNvSpPr txBox="1"/>
          <p:nvPr/>
        </p:nvSpPr>
        <p:spPr>
          <a:xfrm>
            <a:off x="838200" y="4728592"/>
            <a:ext cx="4506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dirty="0">
                <a:latin typeface="Share Tech Mono" panose="020B0509050000020004" pitchFamily="49" charset="77"/>
              </a:rPr>
              <a:t>500500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73DA5-E5C9-F443-A7EF-9D6AD8A4BA29}"/>
              </a:ext>
            </a:extLst>
          </p:cNvPr>
          <p:cNvSpPr txBox="1"/>
          <p:nvPr/>
        </p:nvSpPr>
        <p:spPr>
          <a:xfrm>
            <a:off x="5817475" y="4728592"/>
            <a:ext cx="57859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[Previous line repeated 995 more times]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File "/Users/</a:t>
            </a:r>
            <a:r>
              <a:rPr lang="en-GB" dirty="0" err="1">
                <a:latin typeface="Share Tech Mono" panose="020B0509050000020004" pitchFamily="49" charset="77"/>
              </a:rPr>
              <a:t>fchauvel</a:t>
            </a:r>
            <a:r>
              <a:rPr lang="en-GB" dirty="0">
                <a:latin typeface="Share Tech Mono" panose="020B0509050000020004" pitchFamily="49" charset="77"/>
              </a:rPr>
              <a:t>/…/</a:t>
            </a:r>
            <a:r>
              <a:rPr lang="en-GB" dirty="0" err="1">
                <a:latin typeface="Share Tech Mono" panose="020B0509050000020004" pitchFamily="49" charset="77"/>
              </a:rPr>
              <a:t>recursion.py</a:t>
            </a:r>
            <a:r>
              <a:rPr lang="en-GB" dirty="0">
                <a:latin typeface="Share Tech Mono" panose="020B0509050000020004" pitchFamily="49" charset="77"/>
              </a:rPr>
              <a:t>", line 2, in </a:t>
            </a:r>
            <a:r>
              <a:rPr lang="en-GB" dirty="0" err="1">
                <a:latin typeface="Share Tech Mono" panose="020B0509050000020004" pitchFamily="49" charset="77"/>
              </a:rPr>
              <a:t>sum_of_integers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  if n==1: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 err="1">
                <a:latin typeface="Share Tech Mono" panose="020B0509050000020004" pitchFamily="49" charset="77"/>
              </a:rPr>
              <a:t>RecursionError</a:t>
            </a:r>
            <a:r>
              <a:rPr lang="en-GB" dirty="0">
                <a:latin typeface="Share Tech Mono" panose="020B0509050000020004" pitchFamily="49" charset="77"/>
              </a:rPr>
              <a:t>: maximum recursion depth exceeded in comparison</a:t>
            </a:r>
            <a:endParaRPr lang="en-NO" dirty="0">
              <a:latin typeface="Share Tech Mono" panose="020B0509050000020004" pitchFamily="49" charset="77"/>
            </a:endParaRPr>
          </a:p>
          <a:p>
            <a:pPr>
              <a:spcAft>
                <a:spcPts val="595"/>
              </a:spcAft>
            </a:pP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81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EC24-DAEB-184B-B0B2-AE55F4F2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Performance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Recursion vs.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FF21-28C7-DB4A-A2F3-80D4CA2742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>
                <a:solidFill>
                  <a:schemeClr val="accent3"/>
                </a:solidFill>
              </a:rPr>
              <a:t>Time: Recursion = Iteration</a:t>
            </a:r>
          </a:p>
          <a:p>
            <a:r>
              <a:rPr lang="en-NO" dirty="0">
                <a:solidFill>
                  <a:schemeClr val="accent3"/>
                </a:solidFill>
              </a:rPr>
              <a:t>Memory: Recursion &gt; Iteration</a:t>
            </a:r>
          </a:p>
          <a:p>
            <a:endParaRPr lang="en-NO" dirty="0"/>
          </a:p>
          <a:p>
            <a:r>
              <a:rPr lang="en-NO" dirty="0"/>
              <a:t>Procedures calls are pushed onto the call stack!</a:t>
            </a:r>
          </a:p>
          <a:p>
            <a:endParaRPr lang="en-NO" dirty="0"/>
          </a:p>
          <a:p>
            <a:r>
              <a:rPr lang="en-NO" dirty="0"/>
              <a:t>The call stack may grow too big!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1CB8F-9FE2-0D48-B307-C949C6D0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53460-389C-3443-BF3A-F3D78FA15F12}"/>
              </a:ext>
            </a:extLst>
          </p:cNvPr>
          <p:cNvSpPr/>
          <p:nvPr/>
        </p:nvSpPr>
        <p:spPr>
          <a:xfrm>
            <a:off x="7743486" y="5351773"/>
            <a:ext cx="2274849" cy="8251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Program 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F717-B4D2-0344-B595-F53C765763F2}"/>
              </a:ext>
            </a:extLst>
          </p:cNvPr>
          <p:cNvSpPr/>
          <p:nvPr/>
        </p:nvSpPr>
        <p:spPr>
          <a:xfrm>
            <a:off x="7743485" y="4444807"/>
            <a:ext cx="2274849" cy="8251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Static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B0087-DD6C-FD4A-A2B7-1C3FBE4734DA}"/>
              </a:ext>
            </a:extLst>
          </p:cNvPr>
          <p:cNvSpPr/>
          <p:nvPr/>
        </p:nvSpPr>
        <p:spPr>
          <a:xfrm>
            <a:off x="7743485" y="1825625"/>
            <a:ext cx="2274849" cy="25374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Free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69928-D454-4A4C-953D-275950FC66CB}"/>
              </a:ext>
            </a:extLst>
          </p:cNvPr>
          <p:cNvCxnSpPr/>
          <p:nvPr/>
        </p:nvCxnSpPr>
        <p:spPr>
          <a:xfrm flipV="1">
            <a:off x="7531613" y="1825625"/>
            <a:ext cx="0" cy="43513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EDA26-4D8E-4640-ADD6-A054AE393550}"/>
              </a:ext>
            </a:extLst>
          </p:cNvPr>
          <p:cNvSpPr/>
          <p:nvPr/>
        </p:nvSpPr>
        <p:spPr>
          <a:xfrm>
            <a:off x="7743485" y="1743849"/>
            <a:ext cx="2274850" cy="825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8BC31-99E9-AE4E-96E3-BDE0B0BF87EB}"/>
              </a:ext>
            </a:extLst>
          </p:cNvPr>
          <p:cNvSpPr txBox="1"/>
          <p:nvPr/>
        </p:nvSpPr>
        <p:spPr>
          <a:xfrm rot="16200000">
            <a:off x="6816994" y="50497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546F64-75CC-DC47-983D-3BA8F2AED63A}"/>
              </a:ext>
            </a:extLst>
          </p:cNvPr>
          <p:cNvCxnSpPr/>
          <p:nvPr/>
        </p:nvCxnSpPr>
        <p:spPr>
          <a:xfrm>
            <a:off x="10152149" y="1743849"/>
            <a:ext cx="0" cy="13504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2498BC-C8DB-5849-8940-8E58EB8CF28F}"/>
              </a:ext>
            </a:extLst>
          </p:cNvPr>
          <p:cNvSpPr txBox="1"/>
          <p:nvPr/>
        </p:nvSpPr>
        <p:spPr>
          <a:xfrm>
            <a:off x="10230205" y="2076470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C</a:t>
            </a:r>
            <a:r>
              <a:rPr lang="en-NO" dirty="0">
                <a:solidFill>
                  <a:schemeClr val="accent3"/>
                </a:solidFill>
              </a:rPr>
              <a:t>all-stack</a:t>
            </a:r>
          </a:p>
          <a:p>
            <a:r>
              <a:rPr lang="en-NO" dirty="0">
                <a:solidFill>
                  <a:schemeClr val="accent3"/>
                </a:solidFill>
              </a:rPr>
              <a:t>growth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4C8B9-8755-424A-AB62-22C9E450E84A}"/>
              </a:ext>
            </a:extLst>
          </p:cNvPr>
          <p:cNvSpPr/>
          <p:nvPr/>
        </p:nvSpPr>
        <p:spPr>
          <a:xfrm>
            <a:off x="7743484" y="3547811"/>
            <a:ext cx="2274849" cy="825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Heap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EC28F-3828-CC4A-9A75-9D69CF0A66C6}"/>
              </a:ext>
            </a:extLst>
          </p:cNvPr>
          <p:cNvCxnSpPr/>
          <p:nvPr/>
        </p:nvCxnSpPr>
        <p:spPr>
          <a:xfrm flipV="1">
            <a:off x="10377797" y="3094328"/>
            <a:ext cx="0" cy="12786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0D7D44-54F8-B44D-827C-90FD0067CA49}"/>
              </a:ext>
            </a:extLst>
          </p:cNvPr>
          <p:cNvSpPr txBox="1"/>
          <p:nvPr/>
        </p:nvSpPr>
        <p:spPr>
          <a:xfrm>
            <a:off x="10586675" y="3547811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NO" dirty="0"/>
              <a:t>eap</a:t>
            </a:r>
          </a:p>
          <a:p>
            <a:r>
              <a:rPr lang="en-NO" dirty="0"/>
              <a:t>growth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4C892-163A-7B4D-8FF4-EE64B441FD5A}"/>
              </a:ext>
            </a:extLst>
          </p:cNvPr>
          <p:cNvSpPr/>
          <p:nvPr/>
        </p:nvSpPr>
        <p:spPr>
          <a:xfrm>
            <a:off x="7743483" y="1737237"/>
            <a:ext cx="2274850" cy="18105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550C1619-68CC-3149-99A6-B5DCBEF156C2}"/>
              </a:ext>
            </a:extLst>
          </p:cNvPr>
          <p:cNvSpPr/>
          <p:nvPr/>
        </p:nvSpPr>
        <p:spPr>
          <a:xfrm>
            <a:off x="9536670" y="3195464"/>
            <a:ext cx="792363" cy="622738"/>
          </a:xfrm>
          <a:prstGeom prst="irregularSeal2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8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CE93-A941-E64B-B53E-F52D8E01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</a:t>
            </a:r>
            <a:r>
              <a:rPr lang="en-GB" dirty="0"/>
              <a:t>l</a:t>
            </a:r>
            <a:r>
              <a:rPr lang="en-NO" dirty="0"/>
              <a:t>ow 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836B9-B866-D940-9346-E0553092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0698E-E33E-6648-B301-7B51A7EFEC0C}"/>
              </a:ext>
            </a:extLst>
          </p:cNvPr>
          <p:cNvSpPr txBox="1"/>
          <p:nvPr/>
        </p:nvSpPr>
        <p:spPr>
          <a:xfrm>
            <a:off x="838200" y="4245117"/>
            <a:ext cx="578594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B3D53-D9B8-A548-ADEC-303510796568}"/>
              </a:ext>
            </a:extLst>
          </p:cNvPr>
          <p:cNvSpPr/>
          <p:nvPr/>
        </p:nvSpPr>
        <p:spPr>
          <a:xfrm>
            <a:off x="8071945" y="1628185"/>
            <a:ext cx="2823882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A00C10-3150-F640-8297-7A8440710863}"/>
              </a:ext>
            </a:extLst>
          </p:cNvPr>
          <p:cNvSpPr txBox="1">
            <a:spLocks/>
          </p:cNvSpPr>
          <p:nvPr/>
        </p:nvSpPr>
        <p:spPr>
          <a:xfrm>
            <a:off x="838200" y="1788089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AD76F-DBF6-C243-AA9B-82B8FB5CA0FE}"/>
              </a:ext>
            </a:extLst>
          </p:cNvPr>
          <p:cNvSpPr/>
          <p:nvPr/>
        </p:nvSpPr>
        <p:spPr>
          <a:xfrm>
            <a:off x="8071945" y="2480711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4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FB102-DA65-854F-BCF8-D8B230FCC972}"/>
              </a:ext>
            </a:extLst>
          </p:cNvPr>
          <p:cNvSpPr/>
          <p:nvPr/>
        </p:nvSpPr>
        <p:spPr>
          <a:xfrm>
            <a:off x="8071944" y="3333237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3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EB38D8-41F6-7B4A-81D3-BE5C309CF62E}"/>
              </a:ext>
            </a:extLst>
          </p:cNvPr>
          <p:cNvSpPr/>
          <p:nvPr/>
        </p:nvSpPr>
        <p:spPr>
          <a:xfrm>
            <a:off x="8071944" y="4185763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2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FB190-27AF-2845-AD9F-00C1CEFF94EB}"/>
              </a:ext>
            </a:extLst>
          </p:cNvPr>
          <p:cNvSpPr/>
          <p:nvPr/>
        </p:nvSpPr>
        <p:spPr>
          <a:xfrm>
            <a:off x="8071943" y="5038289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1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1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8629C-23B5-D548-B63F-8FCDDD13DBB6}"/>
              </a:ext>
            </a:extLst>
          </p:cNvPr>
          <p:cNvSpPr/>
          <p:nvPr/>
        </p:nvSpPr>
        <p:spPr>
          <a:xfrm>
            <a:off x="9240447" y="4512455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+ 2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99270-44CA-504D-9CB5-3500363A4102}"/>
              </a:ext>
            </a:extLst>
          </p:cNvPr>
          <p:cNvSpPr/>
          <p:nvPr/>
        </p:nvSpPr>
        <p:spPr>
          <a:xfrm>
            <a:off x="9240447" y="365164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+ 3 =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9496-BAB6-D44F-959C-FAB694FCF788}"/>
              </a:ext>
            </a:extLst>
          </p:cNvPr>
          <p:cNvSpPr/>
          <p:nvPr/>
        </p:nvSpPr>
        <p:spPr>
          <a:xfrm>
            <a:off x="9240446" y="280081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+ 6 = 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13897F-FB73-7740-824C-6DB282CDBE77}"/>
              </a:ext>
            </a:extLst>
          </p:cNvPr>
          <p:cNvSpPr/>
          <p:nvPr/>
        </p:nvSpPr>
        <p:spPr>
          <a:xfrm>
            <a:off x="9240445" y="1940009"/>
            <a:ext cx="1655381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+ 10 = 15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2EF454-5843-6B4A-8098-E3F2E7E6F543}"/>
              </a:ext>
            </a:extLst>
          </p:cNvPr>
          <p:cNvCxnSpPr>
            <a:cxnSpLocks/>
            <a:stCxn id="13" idx="3"/>
            <a:endCxn id="12" idx="3"/>
          </p:cNvCxnSpPr>
          <p:nvPr/>
        </p:nvCxnSpPr>
        <p:spPr>
          <a:xfrm flipV="1">
            <a:off x="1089582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260A012-5E93-7E4C-8952-1A90DCB1334E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071945" y="2015737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A2E45DB-6C4E-C648-94B6-B7FFC6C67A87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807194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8AC550A-1B92-A64E-BDCD-7CF186A68C22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8071944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43E2AA8-2D38-D743-A531-AB7F5A56222E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807194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07945D4-343A-1845-BA75-E81B4BA9A60A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10895825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EFC5B2E-0CD6-B947-81C4-BECCEFE4E789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1089582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7F7268B-69DD-BB4B-B641-5B71D9DA3ED6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10895826" y="2137078"/>
            <a:ext cx="12700" cy="731185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EBD27A-3C2E-1C49-91A3-B343B3C5E572}"/>
              </a:ext>
            </a:extLst>
          </p:cNvPr>
          <p:cNvSpPr txBox="1"/>
          <p:nvPr/>
        </p:nvSpPr>
        <p:spPr>
          <a:xfrm>
            <a:off x="11556124" y="4518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A522DC-ED4E-0B47-A34C-54139874C74F}"/>
              </a:ext>
            </a:extLst>
          </p:cNvPr>
          <p:cNvCxnSpPr>
            <a:cxnSpLocks/>
          </p:cNvCxnSpPr>
          <p:nvPr/>
        </p:nvCxnSpPr>
        <p:spPr>
          <a:xfrm flipV="1">
            <a:off x="7557127" y="526942"/>
            <a:ext cx="0" cy="52864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FCF941-0EEE-9D4D-A59A-618F56ACBCEC}"/>
              </a:ext>
            </a:extLst>
          </p:cNvPr>
          <p:cNvSpPr txBox="1"/>
          <p:nvPr/>
        </p:nvSpPr>
        <p:spPr>
          <a:xfrm rot="16200000">
            <a:off x="6848859" y="485230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BBFFF-0B22-6649-9853-CB9AF6B28B19}"/>
              </a:ext>
            </a:extLst>
          </p:cNvPr>
          <p:cNvSpPr txBox="1"/>
          <p:nvPr/>
        </p:nvSpPr>
        <p:spPr>
          <a:xfrm>
            <a:off x="8936357" y="374455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C3C066-EE29-8E48-9B63-4BF495F600DD}"/>
              </a:ext>
            </a:extLst>
          </p:cNvPr>
          <p:cNvSpPr/>
          <p:nvPr/>
        </p:nvSpPr>
        <p:spPr>
          <a:xfrm>
            <a:off x="8068877" y="790527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0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68C8-840D-8F73-06AC-26905425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4FCC5-925D-6347-B827-FAFDDE8E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1B8962E-D358-F8BA-2197-DCD0787BE495}"/>
              </a:ext>
            </a:extLst>
          </p:cNvPr>
          <p:cNvSpPr txBox="1">
            <a:spLocks/>
          </p:cNvSpPr>
          <p:nvPr/>
        </p:nvSpPr>
        <p:spPr>
          <a:xfrm>
            <a:off x="838200" y="2064663"/>
            <a:ext cx="535533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FA0BF-85E8-77AF-86BA-5863DA1F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100" y="2591290"/>
            <a:ext cx="4951835" cy="10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F1FB5C-E016-5909-E2F1-29343E038D6B}"/>
              </a:ext>
            </a:extLst>
          </p:cNvPr>
          <p:cNvSpPr txBox="1"/>
          <p:nvPr/>
        </p:nvSpPr>
        <p:spPr>
          <a:xfrm>
            <a:off x="1707760" y="4844542"/>
            <a:ext cx="92672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200" dirty="0">
                <a:latin typeface="Montserrat" pitchFamily="2" charset="77"/>
              </a:rPr>
              <a:t>Computing</a:t>
            </a:r>
            <a:r>
              <a:rPr lang="en-NO" sz="3200" dirty="0">
                <a:solidFill>
                  <a:schemeClr val="accent3"/>
                </a:solidFill>
                <a:latin typeface="Montserrat" pitchFamily="2" charset="77"/>
              </a:rPr>
              <a:t> efficiency </a:t>
            </a:r>
            <a:r>
              <a:rPr lang="en-NO" sz="3200" dirty="0">
                <a:latin typeface="Montserrat" pitchFamily="2" charset="77"/>
              </a:rPr>
              <a:t>of</a:t>
            </a:r>
            <a:r>
              <a:rPr lang="en-NO" sz="3200" dirty="0">
                <a:solidFill>
                  <a:schemeClr val="accent3"/>
                </a:solidFill>
                <a:latin typeface="Montserrat" pitchFamily="2" charset="77"/>
              </a:rPr>
              <a:t> recursive algorithm</a:t>
            </a:r>
          </a:p>
          <a:p>
            <a:pPr algn="ctr"/>
            <a:r>
              <a:rPr lang="en-NO" sz="3200" dirty="0">
                <a:latin typeface="Montserrat" pitchFamily="2" charset="77"/>
              </a:rPr>
              <a:t>requires a</a:t>
            </a:r>
            <a:r>
              <a:rPr lang="en-NO" sz="3200" dirty="0">
                <a:solidFill>
                  <a:schemeClr val="accent3"/>
                </a:solidFill>
                <a:latin typeface="Montserrat" pitchFamily="2" charset="77"/>
              </a:rPr>
              <a:t> recurrence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1379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345B7-6812-FF48-BD88-D140A736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3C8C-F352-3F41-85BC-CB0D2E6E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2922"/>
            <a:ext cx="5181600" cy="3392761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acc+n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865F-4573-7142-9C74-6C2673F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0654-B609-324C-9925-541D08BFA429}"/>
              </a:ext>
            </a:extLst>
          </p:cNvPr>
          <p:cNvSpPr txBox="1"/>
          <p:nvPr/>
        </p:nvSpPr>
        <p:spPr>
          <a:xfrm>
            <a:off x="838200" y="5738067"/>
            <a:ext cx="518160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E1240A-C209-BF43-BB1D-312AB2462DB1}"/>
              </a:ext>
            </a:extLst>
          </p:cNvPr>
          <p:cNvCxnSpPr>
            <a:cxnSpLocks/>
          </p:cNvCxnSpPr>
          <p:nvPr/>
        </p:nvCxnSpPr>
        <p:spPr>
          <a:xfrm flipV="1">
            <a:off x="8018168" y="1850644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DC8F9A-FCC2-9A41-8EB6-77D5C1061A67}"/>
              </a:ext>
            </a:extLst>
          </p:cNvPr>
          <p:cNvSpPr txBox="1"/>
          <p:nvPr/>
        </p:nvSpPr>
        <p:spPr>
          <a:xfrm rot="16200000">
            <a:off x="7309900" y="5074768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71628-4FAC-E04A-90C4-3C32D91B1ED9}"/>
              </a:ext>
            </a:extLst>
          </p:cNvPr>
          <p:cNvSpPr txBox="1"/>
          <p:nvPr/>
        </p:nvSpPr>
        <p:spPr>
          <a:xfrm>
            <a:off x="9397398" y="596914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F9EFA-62C0-5B4A-99D9-F3638D29380F}"/>
              </a:ext>
            </a:extLst>
          </p:cNvPr>
          <p:cNvSpPr/>
          <p:nvPr/>
        </p:nvSpPr>
        <p:spPr>
          <a:xfrm>
            <a:off x="8529918" y="1012986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09609-7017-3A41-BABE-6FD4B7E7008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5EF96-E3A7-B446-BB27-1B782A715CB0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</a:t>
            </a:r>
            <a:r>
              <a:rPr lang="en-GB" dirty="0">
                <a:latin typeface="Share Tech Mono" panose="020B0509050000020004" pitchFamily="49" charset="77"/>
              </a:rPr>
              <a:t> 4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</a:t>
            </a:r>
            <a:r>
              <a:rPr lang="en-GB" dirty="0">
                <a:latin typeface="Share Tech Mono" panose="020B0509050000020004" pitchFamily="49" charset="77"/>
              </a:rPr>
              <a:t> 5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BFAFB-DF8E-2849-92F9-AFDECA1DC02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</a:t>
            </a:r>
            <a:r>
              <a:rPr lang="en-GB" dirty="0">
                <a:latin typeface="Share Tech Mono" panose="020B0509050000020004" pitchFamily="49" charset="77"/>
              </a:rPr>
              <a:t> 3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</a:t>
            </a:r>
            <a:r>
              <a:rPr lang="en-GB" dirty="0">
                <a:latin typeface="Share Tech Mono" panose="020B0509050000020004" pitchFamily="49" charset="77"/>
              </a:rPr>
              <a:t> 9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A5E3F-EA35-A84F-A0FA-1B385A6BE0FD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</a:t>
            </a:r>
            <a:r>
              <a:rPr lang="en-GB" dirty="0">
                <a:latin typeface="Share Tech Mono" panose="020B0509050000020004" pitchFamily="49" charset="77"/>
              </a:rPr>
              <a:t> 2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</a:t>
            </a:r>
            <a:r>
              <a:rPr lang="en-GB" dirty="0">
                <a:latin typeface="Share Tech Mono" panose="020B0509050000020004" pitchFamily="49" charset="77"/>
              </a:rPr>
              <a:t> 12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494C3E-7635-BD43-8E9A-08D192799185}"/>
              </a:ext>
            </a:extLst>
          </p:cNvPr>
          <p:cNvSpPr/>
          <p:nvPr/>
        </p:nvSpPr>
        <p:spPr>
          <a:xfrm>
            <a:off x="8515410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5 4 3 2</a:t>
            </a:r>
            <a:r>
              <a:rPr lang="en-GB" dirty="0">
                <a:latin typeface="Share Tech Mono" panose="020B0509050000020004" pitchFamily="49" charset="77"/>
              </a:rPr>
              <a:t> 1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0 5 9 12</a:t>
            </a:r>
            <a:r>
              <a:rPr lang="en-GB" dirty="0">
                <a:latin typeface="Share Tech Mono" panose="020B0509050000020004" pitchFamily="49" charset="77"/>
              </a:rPr>
              <a:t> 14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79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0EC9-52CB-A64B-BECC-AFC4DEFA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Optimization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6F8E64-A94C-8D4D-8E0A-4C51E50A3D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6404582"/>
              </p:ext>
            </p:extLst>
          </p:nvPr>
        </p:nvGraphicFramePr>
        <p:xfrm>
          <a:off x="1011620" y="1528754"/>
          <a:ext cx="10342180" cy="5168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23685073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2961473021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39261626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625922040"/>
                    </a:ext>
                  </a:extLst>
                </a:gridCol>
              </a:tblGrid>
              <a:tr h="619756">
                <a:tc>
                  <a:txBody>
                    <a:bodyPr/>
                    <a:lstStyle/>
                    <a:p>
                      <a:r>
                        <a:rPr lang="en-NO" sz="1600" b="1" dirty="0"/>
                        <a:t>Language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Paradigm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TCO?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Note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030605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3"/>
                          </a:solidFill>
                        </a:rPr>
                        <a:t>C/C++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Procedural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Yes for GCC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408498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7284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0865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 ECMAScript 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3604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1167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3871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Scheme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1594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Haskell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7194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en-GB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0575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191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07A91-0FE9-1142-8EA6-9B5ED018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482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F6CC-C7DC-FE4B-81EE-83CE9FC2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3CA1-276A-1B46-8444-E5FC5FB5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  <a:p>
            <a:pPr lvl="1"/>
            <a:r>
              <a:rPr lang="en-GB" dirty="0"/>
              <a:t>Data type that refer to themselves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rocedures that call themselves</a:t>
            </a:r>
          </a:p>
          <a:p>
            <a:pPr marL="457200" lvl="1" indent="0">
              <a:buNone/>
            </a:pPr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Recursion vs. Iteration?</a:t>
            </a:r>
          </a:p>
          <a:p>
            <a:pPr lvl="1"/>
            <a:r>
              <a:rPr lang="en-NO" dirty="0"/>
              <a:t>Same expression power</a:t>
            </a:r>
          </a:p>
          <a:p>
            <a:pPr lvl="1"/>
            <a:r>
              <a:rPr lang="nb-NO" dirty="0" err="1"/>
              <a:t>Recursion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more </a:t>
            </a:r>
            <a:r>
              <a:rPr lang="nb-NO" dirty="0" err="1"/>
              <a:t>memory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88F3-1A6B-9446-99C4-6E4A147D1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Design strategy</a:t>
            </a:r>
          </a:p>
          <a:p>
            <a:pPr lvl="1"/>
            <a:r>
              <a:rPr lang="en-GB" dirty="0"/>
              <a:t>What is the underlying structure</a:t>
            </a:r>
            <a:endParaRPr lang="en-GB" dirty="0">
              <a:solidFill>
                <a:schemeClr val="accent3"/>
              </a:solidFill>
            </a:endParaRPr>
          </a:p>
          <a:p>
            <a:pPr lvl="1"/>
            <a:r>
              <a:rPr lang="en-GB" dirty="0"/>
              <a:t>B</a:t>
            </a:r>
            <a:r>
              <a:rPr lang="en-NO" dirty="0"/>
              <a:t>ase cases</a:t>
            </a:r>
          </a:p>
          <a:p>
            <a:pPr lvl="1"/>
            <a:r>
              <a:rPr lang="en-GB" dirty="0"/>
              <a:t>R</a:t>
            </a:r>
            <a:r>
              <a:rPr lang="en-NO" dirty="0"/>
              <a:t>ecursive cases</a:t>
            </a:r>
          </a:p>
          <a:p>
            <a:pPr lvl="1"/>
            <a:endParaRPr lang="en-NO" dirty="0"/>
          </a:p>
          <a:p>
            <a:r>
              <a:rPr lang="en-NO" dirty="0">
                <a:solidFill>
                  <a:schemeClr val="accent3"/>
                </a:solidFill>
              </a:rPr>
              <a:t>Efficiency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Recurrence relationship</a:t>
            </a:r>
          </a:p>
          <a:p>
            <a:pPr marL="457200" lvl="1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C8B6F-2C27-5846-A501-B5449B92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3088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Relevant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 dirty="0"/>
          </a:p>
        </p:txBody>
      </p:sp>
      <p:pic>
        <p:nvPicPr>
          <p:cNvPr id="1026" name="Picture 2" descr="Introduction to Recursive Programming - 1st Edition - Manuel Rubio-Sa">
            <a:extLst>
              <a:ext uri="{FF2B5EF4-FFF2-40B4-BE49-F238E27FC236}">
                <a16:creationId xmlns:a16="http://schemas.microsoft.com/office/drawing/2014/main" id="{297AB3E0-F5CA-A24D-8EB8-ADD60B46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72" y="3611562"/>
            <a:ext cx="1948856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 and Interpretation of Computer Programs - 2nd Edition (MIT  Electrical Engineering and Computer Science): Abelson, Harold, Sussman,  Gerald Jay, Sussman, Julie: 9780262510875: Amazon.com: Books">
            <a:extLst>
              <a:ext uri="{FF2B5EF4-FFF2-40B4-BE49-F238E27FC236}">
                <a16:creationId xmlns:a16="http://schemas.microsoft.com/office/drawing/2014/main" id="{F60E8C75-5F39-3C42-B716-C998AF6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1" y="1854965"/>
            <a:ext cx="2023920" cy="29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B2862-43E8-8D4D-BFC1-BF3586AE8EA0}"/>
              </a:ext>
            </a:extLst>
          </p:cNvPr>
          <p:cNvSpPr txBox="1"/>
          <p:nvPr/>
        </p:nvSpPr>
        <p:spPr>
          <a:xfrm>
            <a:off x="3058511" y="1937720"/>
            <a:ext cx="401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Abelson, Harold, and Gerald Jay Sussman. </a:t>
            </a:r>
            <a:r>
              <a:rPr lang="en-GB" i="1" dirty="0"/>
              <a:t>Structure and interpretation of computer programs</a:t>
            </a:r>
            <a:r>
              <a:rPr lang="en-GB" dirty="0"/>
              <a:t>. The MIT Press, 1996.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03D17-4AAF-4042-ACC4-4A09D004B758}"/>
              </a:ext>
            </a:extLst>
          </p:cNvPr>
          <p:cNvSpPr txBox="1"/>
          <p:nvPr/>
        </p:nvSpPr>
        <p:spPr>
          <a:xfrm>
            <a:off x="7231117" y="3858986"/>
            <a:ext cx="426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Rubio-Sánchez, Manuel. </a:t>
            </a:r>
            <a:r>
              <a:rPr lang="en-GB" i="1" dirty="0"/>
              <a:t>Introduction to recursive programming</a:t>
            </a:r>
            <a:r>
              <a:rPr lang="en-GB" dirty="0"/>
              <a:t>. CRC Press, 2017.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What is “Recursion”?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in Computer Science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How to design “recursive” procedures?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vs. Iteration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BC868-8340-EE4E-A751-DB9B091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“recursion”?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DE261-39FE-4541-9D8C-ED35C754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 algn="r">
              <a:buNone/>
            </a:pPr>
            <a:r>
              <a:rPr lang="en-GB" sz="3200" dirty="0"/>
              <a:t>“Recursion </a:t>
            </a:r>
            <a:r>
              <a:rPr lang="en-GB" sz="3200" i="1" dirty="0"/>
              <a:t>occurs when a thing is defined in terms of itself or of its type</a:t>
            </a:r>
            <a:r>
              <a:rPr lang="en-GB" sz="3200" dirty="0"/>
              <a:t>”.</a:t>
            </a:r>
          </a:p>
          <a:p>
            <a:pPr marL="0" indent="0" algn="r">
              <a:buNone/>
            </a:pPr>
            <a:br>
              <a:rPr lang="en-GB" dirty="0"/>
            </a:br>
            <a:r>
              <a:rPr lang="en-GB" dirty="0"/>
              <a:t>—Wikipedia</a:t>
            </a:r>
          </a:p>
          <a:p>
            <a:pPr algn="r"/>
            <a:endParaRPr lang="en-NO" dirty="0"/>
          </a:p>
          <a:p>
            <a:r>
              <a:rPr lang="en-NO" dirty="0"/>
              <a:t>A procedure that calls itself</a:t>
            </a:r>
          </a:p>
          <a:p>
            <a:r>
              <a:rPr lang="en-NO" dirty="0"/>
              <a:t>A data type that refers to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793C-F07D-4946-8A12-2C64CCB3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28C2A-2EB8-6D42-8F0A-42AC00481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" t="-25069" r="-5841" b="-22489"/>
          <a:stretch/>
        </p:blipFill>
        <p:spPr>
          <a:xfrm>
            <a:off x="6495229" y="-543911"/>
            <a:ext cx="5696771" cy="79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604182"/>
            <a:ext cx="10515600" cy="1240078"/>
          </a:xfrm>
        </p:spPr>
        <p:txBody>
          <a:bodyPr>
            <a:normAutofit/>
          </a:bodyPr>
          <a:lstStyle/>
          <a:p>
            <a:r>
              <a:rPr lang="en-NO" dirty="0"/>
              <a:t>In Nature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Examples of Recursions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pic>
        <p:nvPicPr>
          <p:cNvPr id="6" name="Picture 5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C67A1942-9223-924D-90D4-9140257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47324" y="1143000"/>
            <a:ext cx="6857999" cy="4571999"/>
          </a:xfrm>
          <a:prstGeom prst="rect">
            <a:avLst/>
          </a:prstGeom>
        </p:spPr>
      </p:pic>
      <p:pic>
        <p:nvPicPr>
          <p:cNvPr id="8" name="Picture 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F493B37-DCA2-0D4D-B330-0F0A50A5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7" r="10345"/>
          <a:stretch/>
        </p:blipFill>
        <p:spPr>
          <a:xfrm rot="16200000">
            <a:off x="1762875" y="1000875"/>
            <a:ext cx="4094247" cy="76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 Cooking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Examples of Recursions</a:t>
            </a:r>
            <a:endParaRPr lang="en-NO" sz="3100" dirty="0"/>
          </a:p>
        </p:txBody>
      </p:sp>
      <p:pic>
        <p:nvPicPr>
          <p:cNvPr id="7" name="Content Placeholder 6" descr="A glass of milk with a slice of brea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FCE1AD6-BC0C-D84C-B1BB-B9681FD0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399" y="-902"/>
            <a:ext cx="4572601" cy="6858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F6431-6F94-814A-B732-126BB1B06331}"/>
              </a:ext>
            </a:extLst>
          </p:cNvPr>
          <p:cNvSpPr/>
          <p:nvPr/>
        </p:nvSpPr>
        <p:spPr>
          <a:xfrm>
            <a:off x="8158524" y="23935"/>
            <a:ext cx="3486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/>
              </a:rPr>
              <a:t>Margaret Jaszowska</a:t>
            </a:r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/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47A0F-211A-D14C-B1FF-19FD4B77DAB1}"/>
              </a:ext>
            </a:extLst>
          </p:cNvPr>
          <p:cNvSpPr txBox="1"/>
          <p:nvPr/>
        </p:nvSpPr>
        <p:spPr>
          <a:xfrm>
            <a:off x="1016000" y="2043289"/>
            <a:ext cx="5260622" cy="298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How to make 200 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  <a:r>
              <a:rPr lang="en-NO" sz="2400" dirty="0">
                <a:latin typeface="Montserrat" pitchFamily="2" charset="7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Take 100 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 g of water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 g of flour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Let it rest </a:t>
            </a:r>
          </a:p>
        </p:txBody>
      </p:sp>
    </p:spTree>
    <p:extLst>
      <p:ext uri="{BB962C8B-B14F-4D97-AF65-F5344CB8AC3E}">
        <p14:creationId xmlns:p14="http://schemas.microsoft.com/office/powerpoint/2010/main" val="423379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41" y="147179"/>
            <a:ext cx="10515600" cy="1240078"/>
          </a:xfrm>
        </p:spPr>
        <p:txBody>
          <a:bodyPr/>
          <a:lstStyle/>
          <a:p>
            <a:r>
              <a:rPr lang="en-NO" dirty="0"/>
              <a:t>In Arts</a:t>
            </a:r>
            <a:br>
              <a:rPr kumimoji="0" lang="en-NO" sz="44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Share Tech Mono" panose="020B0509050000020004" pitchFamily="49" charset="77"/>
                <a:ea typeface="+mj-ea"/>
                <a:cs typeface="+mj-cs"/>
              </a:rPr>
            </a:br>
            <a:r>
              <a:rPr kumimoji="0" lang="en-NO" sz="31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Examples of Recursions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673454-5DB8-E342-A3B7-F1FF4CEF5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21" y="-1"/>
            <a:ext cx="5160579" cy="68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7E2F9-9137-4041-8A1D-B7D8403FD0FB}"/>
              </a:ext>
            </a:extLst>
          </p:cNvPr>
          <p:cNvSpPr txBox="1"/>
          <p:nvPr/>
        </p:nvSpPr>
        <p:spPr>
          <a:xfrm>
            <a:off x="709448" y="3351872"/>
            <a:ext cx="277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2400" dirty="0">
                <a:latin typeface="Montserrat" pitchFamily="2" charset="77"/>
              </a:rPr>
              <a:t>Place a copy of the image in itself!</a:t>
            </a:r>
          </a:p>
        </p:txBody>
      </p:sp>
      <p:pic>
        <p:nvPicPr>
          <p:cNvPr id="9" name="Picture 8" descr="A picture containing indoor, blue, plant, ceramic ware&#10;&#10;Description automatically generated">
            <a:extLst>
              <a:ext uri="{FF2B5EF4-FFF2-40B4-BE49-F238E27FC236}">
                <a16:creationId xmlns:a16="http://schemas.microsoft.com/office/drawing/2014/main" id="{E5E549B0-E16D-E240-BBC6-BE92392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15877"/>
          <a:stretch/>
        </p:blipFill>
        <p:spPr>
          <a:xfrm>
            <a:off x="3817737" y="1537974"/>
            <a:ext cx="3799007" cy="53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Maths</a:t>
            </a:r>
            <a:br>
              <a:rPr kumimoji="0" lang="en-NO" sz="44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Share Tech Mono" panose="020B0509050000020004" pitchFamily="49" charset="77"/>
                <a:ea typeface="+mj-ea"/>
                <a:cs typeface="+mj-cs"/>
              </a:rPr>
            </a:br>
            <a:r>
              <a:rPr kumimoji="0" lang="en-NO" sz="31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Examples of Recursions</a:t>
            </a:r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D3C09-6512-E743-8890-7B8D043B9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239765"/>
          </a:xfrm>
        </p:spPr>
        <p:txBody>
          <a:bodyPr/>
          <a:lstStyle/>
          <a:p>
            <a:r>
              <a:rPr lang="en-GB" dirty="0"/>
              <a:t>Geometry, fractals</a:t>
            </a:r>
          </a:p>
          <a:p>
            <a:r>
              <a:rPr lang="en-GB" dirty="0"/>
              <a:t>R</a:t>
            </a:r>
            <a:r>
              <a:rPr lang="en-NO" dirty="0"/>
              <a:t>ecurrence relation</a:t>
            </a:r>
          </a:p>
          <a:p>
            <a:pPr lvl="1"/>
            <a:r>
              <a:rPr lang="en-GB" dirty="0"/>
              <a:t>D</a:t>
            </a:r>
            <a:r>
              <a:rPr lang="en-NO" dirty="0"/>
              <a:t>ifference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6E0F5-5905-2146-B2E0-DD76D7B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2" y="3490477"/>
            <a:ext cx="2610069" cy="38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E1F45-8877-2748-A584-222C4CD9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22" y="4397788"/>
            <a:ext cx="4815556" cy="110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C4371-CA00-124F-9ADC-9C4951C0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2" y="6016105"/>
            <a:ext cx="4815556" cy="4012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AF43E-1F25-1245-B257-74A6FCA8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22" y="0"/>
            <a:ext cx="579807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843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919-6973-BF6B-65BC-68C981C3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80528-0EF5-D6F0-D277-8C30BC46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16623-EDF4-EE9F-A0F2-3FD966094E1B}"/>
              </a:ext>
            </a:extLst>
          </p:cNvPr>
          <p:cNvSpPr txBox="1"/>
          <p:nvPr/>
        </p:nvSpPr>
        <p:spPr>
          <a:xfrm>
            <a:off x="1214115" y="2692801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Recursive Data Type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3576910-DF3E-3CB8-10D7-F87F3C551DFF}"/>
              </a:ext>
            </a:extLst>
          </p:cNvPr>
          <p:cNvSpPr txBox="1">
            <a:spLocks/>
          </p:cNvSpPr>
          <p:nvPr/>
        </p:nvSpPr>
        <p:spPr>
          <a:xfrm>
            <a:off x="838200" y="3311973"/>
            <a:ext cx="407517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9A07D-EE17-41E1-4AC2-EE78F002636B}"/>
              </a:ext>
            </a:extLst>
          </p:cNvPr>
          <p:cNvSpPr txBox="1"/>
          <p:nvPr/>
        </p:nvSpPr>
        <p:spPr>
          <a:xfrm>
            <a:off x="7142619" y="2670048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Recursive Procedure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66E18C-0139-D20B-A327-5CDA50130A9A}"/>
              </a:ext>
            </a:extLst>
          </p:cNvPr>
          <p:cNvSpPr txBox="1">
            <a:spLocks/>
          </p:cNvSpPr>
          <p:nvPr/>
        </p:nvSpPr>
        <p:spPr>
          <a:xfrm>
            <a:off x="6096000" y="3311973"/>
            <a:ext cx="54967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23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10714</TotalTime>
  <Words>1328</Words>
  <Application>Microsoft Macintosh PowerPoint</Application>
  <PresentationFormat>Widescreen</PresentationFormat>
  <Paragraphs>314</Paragraphs>
  <Slides>29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Menlo</vt:lpstr>
      <vt:lpstr>Montserrat</vt:lpstr>
      <vt:lpstr>Montserrat Light</vt:lpstr>
      <vt:lpstr>Share Tech Mono</vt:lpstr>
      <vt:lpstr>Stencil</vt:lpstr>
      <vt:lpstr>Verdana</vt:lpstr>
      <vt:lpstr>Office Theme</vt:lpstr>
      <vt:lpstr>Recursion</vt:lpstr>
      <vt:lpstr>Sum of Integers</vt:lpstr>
      <vt:lpstr>Agenda</vt:lpstr>
      <vt:lpstr>What is “recursion”?</vt:lpstr>
      <vt:lpstr>In Nature Examples of Recursions</vt:lpstr>
      <vt:lpstr>In Cooking Examples of Recursions</vt:lpstr>
      <vt:lpstr>In Arts Examples of Recursions</vt:lpstr>
      <vt:lpstr>In Maths Examples of Recursions</vt:lpstr>
      <vt:lpstr>In Computer Science</vt:lpstr>
      <vt:lpstr>Lists Recursive Data Type</vt:lpstr>
      <vt:lpstr>Trees Recursive Data Type</vt:lpstr>
      <vt:lpstr>Sum of Integers Recursive Procedures</vt:lpstr>
      <vt:lpstr>Factorial</vt:lpstr>
      <vt:lpstr>Binary Search</vt:lpstr>
      <vt:lpstr>Recursive Version of the Binary Search</vt:lpstr>
      <vt:lpstr>3. How to design with Recursion?</vt:lpstr>
      <vt:lpstr>Thought Process</vt:lpstr>
      <vt:lpstr>Alternatives</vt:lpstr>
      <vt:lpstr>A Methodology</vt:lpstr>
      <vt:lpstr>Expressiveness Recursion vs. Iteration</vt:lpstr>
      <vt:lpstr>Efficiency</vt:lpstr>
      <vt:lpstr>Performance Recursion vs. Iteration</vt:lpstr>
      <vt:lpstr>Slow Motion</vt:lpstr>
      <vt:lpstr>Efficiency</vt:lpstr>
      <vt:lpstr>Tail Call Optimisation</vt:lpstr>
      <vt:lpstr>Tail Call Optimization</vt:lpstr>
      <vt:lpstr>Recap</vt:lpstr>
      <vt:lpstr>Questions, Comments, or Ideas?</vt:lpstr>
      <vt:lpstr>Relevant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Franck Chauvel</dc:creator>
  <cp:lastModifiedBy>Franck Chauvel</cp:lastModifiedBy>
  <cp:revision>43</cp:revision>
  <dcterms:created xsi:type="dcterms:W3CDTF">2021-07-09T05:24:13Z</dcterms:created>
  <dcterms:modified xsi:type="dcterms:W3CDTF">2023-09-17T14:06:09Z</dcterms:modified>
</cp:coreProperties>
</file>